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handoutMasterIdLst>
    <p:handoutMasterId r:id="rId116"/>
  </p:handoutMasterIdLst>
  <p:sldIdLst>
    <p:sldId id="267" r:id="rId2"/>
    <p:sldId id="274" r:id="rId3"/>
    <p:sldId id="313" r:id="rId4"/>
    <p:sldId id="314" r:id="rId5"/>
    <p:sldId id="315" r:id="rId6"/>
    <p:sldId id="316" r:id="rId7"/>
    <p:sldId id="317" r:id="rId8"/>
    <p:sldId id="294" r:id="rId9"/>
    <p:sldId id="318" r:id="rId10"/>
    <p:sldId id="320" r:id="rId11"/>
    <p:sldId id="296" r:id="rId12"/>
    <p:sldId id="323" r:id="rId13"/>
    <p:sldId id="297" r:id="rId14"/>
    <p:sldId id="324" r:id="rId15"/>
    <p:sldId id="298" r:id="rId16"/>
    <p:sldId id="299" r:id="rId17"/>
    <p:sldId id="325" r:id="rId18"/>
    <p:sldId id="300" r:id="rId19"/>
    <p:sldId id="302" r:id="rId20"/>
    <p:sldId id="326" r:id="rId21"/>
    <p:sldId id="303" r:id="rId22"/>
    <p:sldId id="305" r:id="rId23"/>
    <p:sldId id="327" r:id="rId24"/>
    <p:sldId id="304" r:id="rId25"/>
    <p:sldId id="306" r:id="rId26"/>
    <p:sldId id="328" r:id="rId27"/>
    <p:sldId id="307" r:id="rId28"/>
    <p:sldId id="308" r:id="rId29"/>
    <p:sldId id="329" r:id="rId30"/>
    <p:sldId id="309" r:id="rId31"/>
    <p:sldId id="310" r:id="rId32"/>
    <p:sldId id="330" r:id="rId33"/>
    <p:sldId id="331" r:id="rId34"/>
    <p:sldId id="311" r:id="rId35"/>
    <p:sldId id="332" r:id="rId36"/>
    <p:sldId id="279" r:id="rId37"/>
    <p:sldId id="333" r:id="rId38"/>
    <p:sldId id="334" r:id="rId39"/>
    <p:sldId id="280" r:id="rId40"/>
    <p:sldId id="282" r:id="rId41"/>
    <p:sldId id="335" r:id="rId42"/>
    <p:sldId id="281" r:id="rId43"/>
    <p:sldId id="284" r:id="rId44"/>
    <p:sldId id="336" r:id="rId45"/>
    <p:sldId id="283" r:id="rId46"/>
    <p:sldId id="285" r:id="rId47"/>
    <p:sldId id="337" r:id="rId48"/>
    <p:sldId id="286" r:id="rId49"/>
    <p:sldId id="338" r:id="rId50"/>
    <p:sldId id="287" r:id="rId51"/>
    <p:sldId id="339" r:id="rId52"/>
    <p:sldId id="288" r:id="rId53"/>
    <p:sldId id="340" r:id="rId54"/>
    <p:sldId id="289" r:id="rId55"/>
    <p:sldId id="341" r:id="rId56"/>
    <p:sldId id="342" r:id="rId57"/>
    <p:sldId id="343" r:id="rId58"/>
    <p:sldId id="344" r:id="rId59"/>
    <p:sldId id="345" r:id="rId60"/>
    <p:sldId id="346" r:id="rId61"/>
    <p:sldId id="347" r:id="rId62"/>
    <p:sldId id="348" r:id="rId63"/>
    <p:sldId id="350" r:id="rId64"/>
    <p:sldId id="349" r:id="rId65"/>
    <p:sldId id="351" r:id="rId66"/>
    <p:sldId id="352" r:id="rId67"/>
    <p:sldId id="353" r:id="rId68"/>
    <p:sldId id="354" r:id="rId69"/>
    <p:sldId id="355" r:id="rId70"/>
    <p:sldId id="356" r:id="rId71"/>
    <p:sldId id="357" r:id="rId72"/>
    <p:sldId id="358" r:id="rId73"/>
    <p:sldId id="359" r:id="rId74"/>
    <p:sldId id="360" r:id="rId75"/>
    <p:sldId id="362" r:id="rId76"/>
    <p:sldId id="361" r:id="rId77"/>
    <p:sldId id="363" r:id="rId78"/>
    <p:sldId id="364" r:id="rId79"/>
    <p:sldId id="365" r:id="rId80"/>
    <p:sldId id="367" r:id="rId81"/>
    <p:sldId id="366" r:id="rId82"/>
    <p:sldId id="368" r:id="rId83"/>
    <p:sldId id="369" r:id="rId84"/>
    <p:sldId id="370" r:id="rId85"/>
    <p:sldId id="371" r:id="rId86"/>
    <p:sldId id="372" r:id="rId87"/>
    <p:sldId id="373" r:id="rId88"/>
    <p:sldId id="374" r:id="rId89"/>
    <p:sldId id="375" r:id="rId90"/>
    <p:sldId id="376" r:id="rId91"/>
    <p:sldId id="377" r:id="rId92"/>
    <p:sldId id="378" r:id="rId93"/>
    <p:sldId id="380" r:id="rId94"/>
    <p:sldId id="379" r:id="rId95"/>
    <p:sldId id="381" r:id="rId96"/>
    <p:sldId id="382" r:id="rId97"/>
    <p:sldId id="383" r:id="rId98"/>
    <p:sldId id="384" r:id="rId99"/>
    <p:sldId id="385" r:id="rId100"/>
    <p:sldId id="386" r:id="rId101"/>
    <p:sldId id="387" r:id="rId102"/>
    <p:sldId id="389" r:id="rId103"/>
    <p:sldId id="388" r:id="rId104"/>
    <p:sldId id="390" r:id="rId105"/>
    <p:sldId id="391" r:id="rId106"/>
    <p:sldId id="392" r:id="rId107"/>
    <p:sldId id="393" r:id="rId108"/>
    <p:sldId id="394" r:id="rId109"/>
    <p:sldId id="395" r:id="rId110"/>
    <p:sldId id="396" r:id="rId111"/>
    <p:sldId id="397" r:id="rId112"/>
    <p:sldId id="398" r:id="rId113"/>
    <p:sldId id="399"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492E3DA-2B74-4645-8563-27898E5D59FB}">
          <p14:sldIdLst>
            <p14:sldId id="267"/>
            <p14:sldId id="274"/>
            <p14:sldId id="313"/>
            <p14:sldId id="314"/>
            <p14:sldId id="315"/>
            <p14:sldId id="316"/>
            <p14:sldId id="317"/>
            <p14:sldId id="294"/>
            <p14:sldId id="318"/>
            <p14:sldId id="320"/>
            <p14:sldId id="296"/>
            <p14:sldId id="323"/>
            <p14:sldId id="297"/>
            <p14:sldId id="324"/>
            <p14:sldId id="298"/>
            <p14:sldId id="299"/>
            <p14:sldId id="325"/>
            <p14:sldId id="300"/>
            <p14:sldId id="302"/>
            <p14:sldId id="326"/>
            <p14:sldId id="303"/>
            <p14:sldId id="305"/>
            <p14:sldId id="327"/>
            <p14:sldId id="304"/>
            <p14:sldId id="306"/>
            <p14:sldId id="328"/>
            <p14:sldId id="307"/>
            <p14:sldId id="308"/>
            <p14:sldId id="329"/>
            <p14:sldId id="309"/>
            <p14:sldId id="310"/>
            <p14:sldId id="330"/>
            <p14:sldId id="331"/>
            <p14:sldId id="311"/>
            <p14:sldId id="332"/>
            <p14:sldId id="279"/>
            <p14:sldId id="333"/>
            <p14:sldId id="334"/>
            <p14:sldId id="280"/>
            <p14:sldId id="282"/>
            <p14:sldId id="335"/>
            <p14:sldId id="281"/>
            <p14:sldId id="284"/>
            <p14:sldId id="336"/>
            <p14:sldId id="283"/>
            <p14:sldId id="285"/>
            <p14:sldId id="337"/>
            <p14:sldId id="286"/>
            <p14:sldId id="338"/>
            <p14:sldId id="287"/>
            <p14:sldId id="339"/>
            <p14:sldId id="288"/>
            <p14:sldId id="340"/>
            <p14:sldId id="289"/>
            <p14:sldId id="341"/>
            <p14:sldId id="342"/>
            <p14:sldId id="343"/>
            <p14:sldId id="344"/>
            <p14:sldId id="345"/>
            <p14:sldId id="346"/>
            <p14:sldId id="347"/>
            <p14:sldId id="348"/>
            <p14:sldId id="350"/>
            <p14:sldId id="349"/>
            <p14:sldId id="351"/>
            <p14:sldId id="352"/>
            <p14:sldId id="353"/>
            <p14:sldId id="354"/>
            <p14:sldId id="355"/>
            <p14:sldId id="356"/>
            <p14:sldId id="357"/>
            <p14:sldId id="358"/>
            <p14:sldId id="359"/>
            <p14:sldId id="360"/>
            <p14:sldId id="362"/>
            <p14:sldId id="361"/>
            <p14:sldId id="363"/>
            <p14:sldId id="364"/>
            <p14:sldId id="365"/>
            <p14:sldId id="367"/>
            <p14:sldId id="366"/>
            <p14:sldId id="368"/>
            <p14:sldId id="369"/>
            <p14:sldId id="370"/>
            <p14:sldId id="371"/>
            <p14:sldId id="372"/>
            <p14:sldId id="373"/>
            <p14:sldId id="374"/>
            <p14:sldId id="375"/>
            <p14:sldId id="376"/>
            <p14:sldId id="377"/>
            <p14:sldId id="378"/>
            <p14:sldId id="380"/>
            <p14:sldId id="379"/>
            <p14:sldId id="381"/>
            <p14:sldId id="382"/>
            <p14:sldId id="383"/>
            <p14:sldId id="384"/>
            <p14:sldId id="385"/>
            <p14:sldId id="386"/>
            <p14:sldId id="387"/>
            <p14:sldId id="389"/>
            <p14:sldId id="388"/>
            <p14:sldId id="390"/>
            <p14:sldId id="391"/>
            <p14:sldId id="392"/>
            <p14:sldId id="393"/>
            <p14:sldId id="394"/>
            <p14:sldId id="395"/>
            <p14:sldId id="396"/>
            <p14:sldId id="397"/>
            <p14:sldId id="398"/>
            <p14:sldId id="399"/>
          </p14:sldIdLst>
        </p14:section>
        <p14:section name="Untitled Section" id="{46DD6959-DC37-4600-B322-6244AF993E39}">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56" autoAdjust="0"/>
  </p:normalViewPr>
  <p:slideViewPr>
    <p:cSldViewPr snapToGrid="0">
      <p:cViewPr varScale="1">
        <p:scale>
          <a:sx n="82" d="100"/>
          <a:sy n="82" d="100"/>
        </p:scale>
        <p:origin x="720" y="67"/>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5/11/2023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5/11/2023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26</a:t>
            </a:fld>
            <a:endParaRPr lang="en-IN"/>
          </a:p>
        </p:txBody>
      </p:sp>
    </p:spTree>
    <p:extLst>
      <p:ext uri="{BB962C8B-B14F-4D97-AF65-F5344CB8AC3E}">
        <p14:creationId xmlns:p14="http://schemas.microsoft.com/office/powerpoint/2010/main" val="2906825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89</a:t>
            </a:fld>
            <a:endParaRPr lang="en-IN"/>
          </a:p>
        </p:txBody>
      </p:sp>
    </p:spTree>
    <p:extLst>
      <p:ext uri="{BB962C8B-B14F-4D97-AF65-F5344CB8AC3E}">
        <p14:creationId xmlns:p14="http://schemas.microsoft.com/office/powerpoint/2010/main" val="1930919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5/11/2023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5/11/2023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5/11/2023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5/11/2023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5/11/2023</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5/11/2023</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5/11/2023</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5/11/2023</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5/11/2023</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5/11/2023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5/11/2023</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Kafka Internals</a:t>
            </a:r>
          </a:p>
        </p:txBody>
      </p:sp>
      <p:sp>
        <p:nvSpPr>
          <p:cNvPr id="4" name="Subtitle 3"/>
          <p:cNvSpPr>
            <a:spLocks noGrp="1"/>
          </p:cNvSpPr>
          <p:nvPr>
            <p:ph type="subTitle" idx="1"/>
          </p:nvPr>
        </p:nvSpPr>
        <p:spPr/>
        <p:txBody>
          <a:bodyPr/>
          <a:lstStyle/>
          <a:p>
            <a:r>
              <a:rPr lang="en-US" dirty="0"/>
              <a:t>Subramanian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B54D0-E144-6C40-D3B5-75A46ABD8AE6}"/>
              </a:ext>
            </a:extLst>
          </p:cNvPr>
          <p:cNvSpPr>
            <a:spLocks noGrp="1"/>
          </p:cNvSpPr>
          <p:nvPr>
            <p:ph type="title"/>
          </p:nvPr>
        </p:nvSpPr>
        <p:spPr/>
        <p:txBody>
          <a:bodyPr/>
          <a:lstStyle/>
          <a:p>
            <a:r>
              <a:rPr lang="en-IN" b="1" dirty="0"/>
              <a:t>Assign Record to Partition</a:t>
            </a:r>
          </a:p>
        </p:txBody>
      </p:sp>
      <p:sp>
        <p:nvSpPr>
          <p:cNvPr id="5" name="Content Placeholder 4">
            <a:extLst>
              <a:ext uri="{FF2B5EF4-FFF2-40B4-BE49-F238E27FC236}">
                <a16:creationId xmlns:a16="http://schemas.microsoft.com/office/drawing/2014/main" id="{9225CA22-D059-2DD9-1CFB-A1AEE1A7A6CB}"/>
              </a:ext>
            </a:extLst>
          </p:cNvPr>
          <p:cNvSpPr>
            <a:spLocks noGrp="1"/>
          </p:cNvSpPr>
          <p:nvPr>
            <p:ph idx="1"/>
          </p:nvPr>
        </p:nvSpPr>
        <p:spPr/>
        <p:txBody>
          <a:bodyPr>
            <a:normAutofit fontScale="85000" lnSpcReduction="20000"/>
          </a:bodyPr>
          <a:lstStyle/>
          <a:p>
            <a:pPr algn="l"/>
            <a:r>
              <a:rPr lang="en-US" b="0" i="0" dirty="0">
                <a:solidFill>
                  <a:srgbClr val="000000"/>
                </a:solidFill>
                <a:effectLst/>
                <a:latin typeface="MarkPro-NarrowBook"/>
              </a:rPr>
              <a:t>When a producer is ready to send an event record, it will use a configurable partitioner to determine the topic partition to assign to the record.</a:t>
            </a:r>
          </a:p>
          <a:p>
            <a:pPr algn="l"/>
            <a:r>
              <a:rPr lang="en-US" b="0" i="0" dirty="0">
                <a:solidFill>
                  <a:srgbClr val="000000"/>
                </a:solidFill>
                <a:effectLst/>
                <a:latin typeface="MarkPro-NarrowBook"/>
              </a:rPr>
              <a:t> If the record has a key, then the default partitioner will use a hash of the key to determine the correct partition. </a:t>
            </a:r>
          </a:p>
          <a:p>
            <a:pPr algn="l"/>
            <a:r>
              <a:rPr lang="en-US" b="0" i="0" dirty="0">
                <a:solidFill>
                  <a:srgbClr val="000000"/>
                </a:solidFill>
                <a:effectLst/>
                <a:latin typeface="MarkPro-NarrowBook"/>
              </a:rPr>
              <a:t>After that, any records with the same key will always be assigned to the same partition. </a:t>
            </a:r>
          </a:p>
          <a:p>
            <a:pPr algn="l"/>
            <a:r>
              <a:rPr lang="en-US" b="0" i="0" dirty="0">
                <a:solidFill>
                  <a:srgbClr val="000000"/>
                </a:solidFill>
                <a:effectLst/>
                <a:latin typeface="MarkPro-NarrowBook"/>
              </a:rPr>
              <a:t>If the record has no key then a partition strategy is used to balance the data in the partitions.</a:t>
            </a:r>
          </a:p>
          <a:p>
            <a:br>
              <a:rPr lang="en-US" dirty="0"/>
            </a:br>
            <a:endParaRPr lang="en-IN" dirty="0"/>
          </a:p>
        </p:txBody>
      </p:sp>
    </p:spTree>
    <p:extLst>
      <p:ext uri="{BB962C8B-B14F-4D97-AF65-F5344CB8AC3E}">
        <p14:creationId xmlns:p14="http://schemas.microsoft.com/office/powerpoint/2010/main" val="51490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BA418179-DBB9-0F3A-570D-4DA6D66F0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5" y="429176"/>
            <a:ext cx="12192000" cy="5792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8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481668-069C-2C95-0942-83F5C961CCC3}"/>
              </a:ext>
            </a:extLst>
          </p:cNvPr>
          <p:cNvSpPr>
            <a:spLocks noGrp="1"/>
          </p:cNvSpPr>
          <p:nvPr>
            <p:ph idx="1"/>
          </p:nvPr>
        </p:nvSpPr>
        <p:spPr>
          <a:xfrm>
            <a:off x="783771" y="942392"/>
            <a:ext cx="10111241" cy="4848809"/>
          </a:xfrm>
        </p:spPr>
        <p:txBody>
          <a:bodyPr/>
          <a:lstStyle/>
          <a:p>
            <a:r>
              <a:rPr lang="en-US" dirty="0"/>
              <a:t>When a follower controller receives a </a:t>
            </a:r>
            <a:r>
              <a:rPr lang="en-US" dirty="0" err="1"/>
              <a:t>VoteRequest</a:t>
            </a:r>
            <a:r>
              <a:rPr lang="en-US" dirty="0"/>
              <a:t> it will check to see if it has seen a higher epoch than the one being passed in by the candidate. If it has, or if it has already voted for a different candidate with that same epoch, it will reject the request. Otherwise it will look at the latest offset passed in by the candidate and if it is the same or higher than its own, it will grant the vote. That candidate controller now has two votes: its own and the one it was just granted. The first controller to achieve a majority of the votes becomes the new leader.</a:t>
            </a:r>
            <a:endParaRPr lang="en-IN" dirty="0"/>
          </a:p>
        </p:txBody>
      </p:sp>
    </p:spTree>
    <p:extLst>
      <p:ext uri="{BB962C8B-B14F-4D97-AF65-F5344CB8AC3E}">
        <p14:creationId xmlns:p14="http://schemas.microsoft.com/office/powerpoint/2010/main" val="225815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4805C8-C357-F8B2-8898-C04925131754}"/>
              </a:ext>
            </a:extLst>
          </p:cNvPr>
          <p:cNvSpPr>
            <a:spLocks noGrp="1"/>
          </p:cNvSpPr>
          <p:nvPr>
            <p:ph idx="1"/>
          </p:nvPr>
        </p:nvSpPr>
        <p:spPr>
          <a:xfrm>
            <a:off x="1295401" y="3135087"/>
            <a:ext cx="9601198" cy="1035697"/>
          </a:xfrm>
        </p:spPr>
        <p:txBody>
          <a:bodyPr>
            <a:normAutofit fontScale="62500" lnSpcReduction="20000"/>
          </a:bodyPr>
          <a:lstStyle/>
          <a:p>
            <a:pPr marL="45720" indent="0" algn="ctr">
              <a:buNone/>
            </a:pPr>
            <a:r>
              <a:rPr lang="en-IN" sz="5100" b="1" i="0" dirty="0">
                <a:solidFill>
                  <a:srgbClr val="000000"/>
                </a:solidFill>
                <a:effectLst/>
                <a:latin typeface="MarkPro-NarrowBold"/>
              </a:rPr>
              <a:t>Completion</a:t>
            </a:r>
          </a:p>
          <a:p>
            <a:pPr marL="45720" indent="0" algn="ctr">
              <a:buNone/>
            </a:pPr>
            <a:br>
              <a:rPr lang="en-IN" sz="2400" dirty="0"/>
            </a:br>
            <a:endParaRPr lang="en-IN" sz="2400" dirty="0"/>
          </a:p>
        </p:txBody>
      </p:sp>
    </p:spTree>
    <p:extLst>
      <p:ext uri="{BB962C8B-B14F-4D97-AF65-F5344CB8AC3E}">
        <p14:creationId xmlns:p14="http://schemas.microsoft.com/office/powerpoint/2010/main" val="371435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5B063-BA46-F2BF-E156-2CBAE83D177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5E4D764-8318-5C0B-AD50-2282A63BBBD3}"/>
              </a:ext>
            </a:extLst>
          </p:cNvPr>
          <p:cNvSpPr>
            <a:spLocks noGrp="1"/>
          </p:cNvSpPr>
          <p:nvPr>
            <p:ph idx="1"/>
          </p:nvPr>
        </p:nvSpPr>
        <p:spPr/>
        <p:txBody>
          <a:bodyPr/>
          <a:lstStyle/>
          <a:p>
            <a:endParaRPr lang="en-IN" dirty="0"/>
          </a:p>
        </p:txBody>
      </p:sp>
      <p:pic>
        <p:nvPicPr>
          <p:cNvPr id="12290" name="Picture 2">
            <a:extLst>
              <a:ext uri="{FF2B5EF4-FFF2-40B4-BE49-F238E27FC236}">
                <a16:creationId xmlns:a16="http://schemas.microsoft.com/office/drawing/2014/main" id="{6C6F0BA8-339E-5391-4D78-6E9617D37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 y="455612"/>
            <a:ext cx="12192000" cy="594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88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BB0E9-A6DC-DCC8-D05A-2EABEF45301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D9C20D-B081-681A-595F-162893EED7FD}"/>
              </a:ext>
            </a:extLst>
          </p:cNvPr>
          <p:cNvSpPr>
            <a:spLocks noGrp="1"/>
          </p:cNvSpPr>
          <p:nvPr>
            <p:ph idx="1"/>
          </p:nvPr>
        </p:nvSpPr>
        <p:spPr/>
        <p:txBody>
          <a:bodyPr/>
          <a:lstStyle/>
          <a:p>
            <a:r>
              <a:rPr lang="en-US" dirty="0"/>
              <a:t>Once a candidate has collected a majority of votes, it will consider itself the leader but it still needs to inform the other controllers of this. To do this the new leader will send a </a:t>
            </a:r>
            <a:r>
              <a:rPr lang="en-US" dirty="0" err="1"/>
              <a:t>BeginQuorumEpoch</a:t>
            </a:r>
            <a:r>
              <a:rPr lang="en-US" dirty="0"/>
              <a:t> request, including the new epoch, to the other controllers. Now the election is complete. When the old leader controller comes back online, it will follow the new leader at the new epoch and bring its own metadata log up to date with the leader.</a:t>
            </a:r>
          </a:p>
          <a:p>
            <a:endParaRPr lang="en-US" dirty="0"/>
          </a:p>
          <a:p>
            <a:endParaRPr lang="en-IN" dirty="0"/>
          </a:p>
        </p:txBody>
      </p:sp>
    </p:spTree>
    <p:extLst>
      <p:ext uri="{BB962C8B-B14F-4D97-AF65-F5344CB8AC3E}">
        <p14:creationId xmlns:p14="http://schemas.microsoft.com/office/powerpoint/2010/main" val="377689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ADE21-0D8C-68C6-6B98-2FB979151332}"/>
              </a:ext>
            </a:extLst>
          </p:cNvPr>
          <p:cNvSpPr>
            <a:spLocks noGrp="1"/>
          </p:cNvSpPr>
          <p:nvPr>
            <p:ph idx="1"/>
          </p:nvPr>
        </p:nvSpPr>
        <p:spPr>
          <a:xfrm>
            <a:off x="1116532" y="3429000"/>
            <a:ext cx="9601198" cy="951721"/>
          </a:xfrm>
        </p:spPr>
        <p:txBody>
          <a:bodyPr>
            <a:normAutofit fontScale="40000" lnSpcReduction="20000"/>
          </a:bodyPr>
          <a:lstStyle/>
          <a:p>
            <a:pPr marL="45720" indent="0" algn="ctr">
              <a:buNone/>
            </a:pPr>
            <a:r>
              <a:rPr lang="en-IN" sz="8000" b="0" i="0" dirty="0">
                <a:solidFill>
                  <a:srgbClr val="000000"/>
                </a:solidFill>
                <a:effectLst/>
                <a:latin typeface="MarkPro-Bold"/>
              </a:rPr>
              <a:t>Metadata Replica Reconciliation</a:t>
            </a:r>
          </a:p>
          <a:p>
            <a:pPr marL="45720" indent="0">
              <a:buNone/>
            </a:pPr>
            <a:br>
              <a:rPr lang="en-IN" dirty="0"/>
            </a:br>
            <a:endParaRPr lang="en-IN" dirty="0"/>
          </a:p>
        </p:txBody>
      </p:sp>
    </p:spTree>
    <p:extLst>
      <p:ext uri="{BB962C8B-B14F-4D97-AF65-F5344CB8AC3E}">
        <p14:creationId xmlns:p14="http://schemas.microsoft.com/office/powerpoint/2010/main" val="284138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80F4B-17D0-F408-CEEB-85F7AA7400F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3B1EBF-A9F0-4D4F-EEF7-80D67B2F9AC7}"/>
              </a:ext>
            </a:extLst>
          </p:cNvPr>
          <p:cNvSpPr>
            <a:spLocks noGrp="1"/>
          </p:cNvSpPr>
          <p:nvPr>
            <p:ph idx="1"/>
          </p:nvPr>
        </p:nvSpPr>
        <p:spPr/>
        <p:txBody>
          <a:bodyPr/>
          <a:lstStyle/>
          <a:p>
            <a:endParaRPr lang="en-IN"/>
          </a:p>
        </p:txBody>
      </p:sp>
      <p:pic>
        <p:nvPicPr>
          <p:cNvPr id="13314" name="Picture 2">
            <a:extLst>
              <a:ext uri="{FF2B5EF4-FFF2-40B4-BE49-F238E27FC236}">
                <a16:creationId xmlns:a16="http://schemas.microsoft.com/office/drawing/2014/main" id="{5ADFDE93-B8F4-204B-C535-E2FF1022E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06" y="584200"/>
            <a:ext cx="12192000" cy="568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968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30018-8C76-4CE8-DC77-30294550F163}"/>
              </a:ext>
            </a:extLst>
          </p:cNvPr>
          <p:cNvSpPr>
            <a:spLocks noGrp="1"/>
          </p:cNvSpPr>
          <p:nvPr>
            <p:ph idx="1"/>
          </p:nvPr>
        </p:nvSpPr>
        <p:spPr>
          <a:xfrm>
            <a:off x="1293813" y="1828801"/>
            <a:ext cx="9632333" cy="3881534"/>
          </a:xfrm>
        </p:spPr>
        <p:txBody>
          <a:bodyPr>
            <a:normAutofit/>
          </a:bodyPr>
          <a:lstStyle/>
          <a:p>
            <a:pPr algn="l"/>
            <a:r>
              <a:rPr lang="en-US" b="0" i="0" dirty="0">
                <a:solidFill>
                  <a:srgbClr val="000000"/>
                </a:solidFill>
                <a:effectLst/>
                <a:latin typeface="MarkPro-NarrowBook"/>
              </a:rPr>
              <a:t>After a leader election is complete a log reconciliation may be required.</a:t>
            </a:r>
          </a:p>
          <a:p>
            <a:pPr algn="l"/>
            <a:r>
              <a:rPr lang="en-US" b="0" i="0" dirty="0">
                <a:solidFill>
                  <a:srgbClr val="000000"/>
                </a:solidFill>
                <a:effectLst/>
                <a:latin typeface="MarkPro-NarrowBook"/>
              </a:rPr>
              <a:t> In this case the reconciliation process is the same that we saw for topic data in the data plane replication module. Using the epoch and offsets of both the followers and the leader, the follower will truncate uncommitted records and bring itself in sync with the leader.</a:t>
            </a:r>
          </a:p>
          <a:p>
            <a:pPr marL="45720" indent="0">
              <a:buNone/>
            </a:pPr>
            <a:endParaRPr lang="en-IN" dirty="0"/>
          </a:p>
        </p:txBody>
      </p:sp>
    </p:spTree>
    <p:extLst>
      <p:ext uri="{BB962C8B-B14F-4D97-AF65-F5344CB8AC3E}">
        <p14:creationId xmlns:p14="http://schemas.microsoft.com/office/powerpoint/2010/main" val="270802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5488C3-B8E7-6DD1-AC2F-3B8D1B145F6A}"/>
              </a:ext>
            </a:extLst>
          </p:cNvPr>
          <p:cNvSpPr>
            <a:spLocks noGrp="1"/>
          </p:cNvSpPr>
          <p:nvPr>
            <p:ph idx="1"/>
          </p:nvPr>
        </p:nvSpPr>
        <p:spPr>
          <a:xfrm>
            <a:off x="1052805" y="2979574"/>
            <a:ext cx="9601198" cy="1219200"/>
          </a:xfrm>
        </p:spPr>
        <p:txBody>
          <a:bodyPr>
            <a:normAutofit fontScale="92500" lnSpcReduction="20000"/>
          </a:bodyPr>
          <a:lstStyle/>
          <a:p>
            <a:pPr marL="45720" indent="0" algn="ctr">
              <a:buNone/>
            </a:pPr>
            <a:r>
              <a:rPr lang="en-IN" b="1" i="0" dirty="0">
                <a:solidFill>
                  <a:srgbClr val="FF0000"/>
                </a:solidFill>
                <a:effectLst/>
                <a:latin typeface="MarkPro-Bold"/>
              </a:rPr>
              <a:t>KRaft Cluster Metadata Snapshot</a:t>
            </a:r>
          </a:p>
          <a:p>
            <a:pPr marL="45720" indent="0" algn="ctr">
              <a:buNone/>
            </a:pPr>
            <a:br>
              <a:rPr lang="en-IN" b="1" dirty="0">
                <a:solidFill>
                  <a:srgbClr val="FF0000"/>
                </a:solidFill>
              </a:rPr>
            </a:br>
            <a:endParaRPr lang="en-IN" b="1" dirty="0">
              <a:solidFill>
                <a:srgbClr val="FF0000"/>
              </a:solidFill>
            </a:endParaRPr>
          </a:p>
        </p:txBody>
      </p:sp>
    </p:spTree>
    <p:extLst>
      <p:ext uri="{BB962C8B-B14F-4D97-AF65-F5344CB8AC3E}">
        <p14:creationId xmlns:p14="http://schemas.microsoft.com/office/powerpoint/2010/main" val="402079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5001A8-45E2-AD77-24ED-6DA0193CF2C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5E5C760-5506-0B3A-ABC5-FA4E64FE6EDB}"/>
              </a:ext>
            </a:extLst>
          </p:cNvPr>
          <p:cNvPicPr>
            <a:picLocks noChangeAspect="1"/>
          </p:cNvPicPr>
          <p:nvPr/>
        </p:nvPicPr>
        <p:blipFill>
          <a:blip r:embed="rId2"/>
          <a:stretch>
            <a:fillRect/>
          </a:stretch>
        </p:blipFill>
        <p:spPr>
          <a:xfrm>
            <a:off x="0" y="762161"/>
            <a:ext cx="12192000" cy="5333677"/>
          </a:xfrm>
          <a:prstGeom prst="rect">
            <a:avLst/>
          </a:prstGeom>
        </p:spPr>
      </p:pic>
    </p:spTree>
    <p:extLst>
      <p:ext uri="{BB962C8B-B14F-4D97-AF65-F5344CB8AC3E}">
        <p14:creationId xmlns:p14="http://schemas.microsoft.com/office/powerpoint/2010/main" val="311101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1F3F617-178D-4309-8732-32FE32B1A7E6}"/>
              </a:ext>
            </a:extLst>
          </p:cNvPr>
          <p:cNvSpPr>
            <a:spLocks noGrp="1"/>
          </p:cNvSpPr>
          <p:nvPr>
            <p:ph type="title"/>
          </p:nvPr>
        </p:nvSpPr>
        <p:spPr>
          <a:xfrm>
            <a:off x="1295400" y="3021367"/>
            <a:ext cx="9601200" cy="1219200"/>
          </a:xfrm>
        </p:spPr>
        <p:txBody>
          <a:bodyPr>
            <a:normAutofit fontScale="90000"/>
          </a:bodyPr>
          <a:lstStyle/>
          <a:p>
            <a:pPr algn="ctr"/>
            <a:r>
              <a:rPr lang="en-IN" sz="4400" b="1" i="0" dirty="0">
                <a:solidFill>
                  <a:srgbClr val="FF0000"/>
                </a:solidFill>
                <a:effectLst/>
                <a:latin typeface="MarkPro-NarrowBold"/>
              </a:rPr>
              <a:t>Record Batching </a:t>
            </a:r>
            <a:br>
              <a:rPr lang="en-IN" sz="4400" b="1" dirty="0">
                <a:solidFill>
                  <a:srgbClr val="FF0000"/>
                </a:solidFill>
              </a:rPr>
            </a:br>
            <a:endParaRPr lang="en-IN" sz="4400" b="1" dirty="0">
              <a:solidFill>
                <a:srgbClr val="FF0000"/>
              </a:solidFill>
            </a:endParaRPr>
          </a:p>
        </p:txBody>
      </p:sp>
    </p:spTree>
    <p:extLst>
      <p:ext uri="{BB962C8B-B14F-4D97-AF65-F5344CB8AC3E}">
        <p14:creationId xmlns:p14="http://schemas.microsoft.com/office/powerpoint/2010/main" val="352319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A970FB-564D-4724-86B6-BADB19F54B78}"/>
              </a:ext>
            </a:extLst>
          </p:cNvPr>
          <p:cNvSpPr>
            <a:spLocks noGrp="1"/>
          </p:cNvSpPr>
          <p:nvPr>
            <p:ph idx="1"/>
          </p:nvPr>
        </p:nvSpPr>
        <p:spPr>
          <a:xfrm>
            <a:off x="1045029" y="1240971"/>
            <a:ext cx="10039738" cy="4907902"/>
          </a:xfrm>
        </p:spPr>
        <p:txBody>
          <a:bodyPr>
            <a:normAutofit fontScale="62500" lnSpcReduction="20000"/>
          </a:bodyPr>
          <a:lstStyle/>
          <a:p>
            <a:pPr algn="l"/>
            <a:r>
              <a:rPr lang="en-US" sz="4400" b="0" i="0" dirty="0">
                <a:solidFill>
                  <a:srgbClr val="000000"/>
                </a:solidFill>
                <a:effectLst/>
                <a:latin typeface="MarkPro-NarrowBook"/>
              </a:rPr>
              <a:t>There is no clear point at which we know that cluster metadata is no longer needed, but we don’t want the metadata log to grow endlessly.</a:t>
            </a:r>
          </a:p>
          <a:p>
            <a:pPr algn="l"/>
            <a:r>
              <a:rPr lang="en-US" sz="4400" b="0" i="0" dirty="0">
                <a:solidFill>
                  <a:srgbClr val="000000"/>
                </a:solidFill>
                <a:effectLst/>
                <a:latin typeface="MarkPro-NarrowBook"/>
              </a:rPr>
              <a:t> The solution for this requirement is the metadata snapshot. Periodically, each of the controllers and brokers will take a snapshot of their in-memory metadata cache.</a:t>
            </a:r>
          </a:p>
          <a:p>
            <a:pPr algn="l"/>
            <a:r>
              <a:rPr lang="en-US" sz="4400" b="0" i="0" dirty="0">
                <a:solidFill>
                  <a:srgbClr val="000000"/>
                </a:solidFill>
                <a:effectLst/>
                <a:latin typeface="MarkPro-NarrowBook"/>
              </a:rPr>
              <a:t> This snapshot is saved to a file identified with the end offset and controller epoch. Now we know that all data in the metadata log that is older than that offset and epoch is safely stored, and the log can be truncated up to that point. The snapshot, together with the remaining data in the metadata log, will still give us the complete metadata for the whole cluster.</a:t>
            </a:r>
          </a:p>
          <a:p>
            <a:pPr marL="45720" indent="0">
              <a:buNone/>
            </a:pPr>
            <a:br>
              <a:rPr lang="en-US" dirty="0"/>
            </a:br>
            <a:endParaRPr lang="en-IN" dirty="0"/>
          </a:p>
        </p:txBody>
      </p:sp>
    </p:spTree>
    <p:extLst>
      <p:ext uri="{BB962C8B-B14F-4D97-AF65-F5344CB8AC3E}">
        <p14:creationId xmlns:p14="http://schemas.microsoft.com/office/powerpoint/2010/main" val="273180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AF75D4-FEA0-F8B2-181C-195EA6B41F83}"/>
              </a:ext>
            </a:extLst>
          </p:cNvPr>
          <p:cNvSpPr>
            <a:spLocks noGrp="1"/>
          </p:cNvSpPr>
          <p:nvPr>
            <p:ph idx="1"/>
          </p:nvPr>
        </p:nvSpPr>
        <p:spPr>
          <a:xfrm>
            <a:off x="836614" y="3540968"/>
            <a:ext cx="9601198" cy="1208314"/>
          </a:xfrm>
        </p:spPr>
        <p:txBody>
          <a:bodyPr>
            <a:normAutofit fontScale="85000" lnSpcReduction="20000"/>
          </a:bodyPr>
          <a:lstStyle/>
          <a:p>
            <a:pPr marL="45720" indent="0" algn="ctr">
              <a:buNone/>
            </a:pPr>
            <a:r>
              <a:rPr lang="en-US" sz="3200" b="1" i="0" dirty="0">
                <a:solidFill>
                  <a:srgbClr val="000000"/>
                </a:solidFill>
                <a:effectLst/>
                <a:latin typeface="MarkPro-Bold"/>
              </a:rPr>
              <a:t>When a Snapshot Is Read</a:t>
            </a:r>
          </a:p>
          <a:p>
            <a:pPr marL="45720" indent="0" algn="ctr">
              <a:buNone/>
            </a:pPr>
            <a:br>
              <a:rPr lang="en-US" dirty="0"/>
            </a:br>
            <a:endParaRPr lang="en-IN" dirty="0"/>
          </a:p>
        </p:txBody>
      </p:sp>
    </p:spTree>
    <p:extLst>
      <p:ext uri="{BB962C8B-B14F-4D97-AF65-F5344CB8AC3E}">
        <p14:creationId xmlns:p14="http://schemas.microsoft.com/office/powerpoint/2010/main" val="275733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8A223-6246-F281-50EB-206064DE398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2386844-963C-69BF-A078-942CFCBA15D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26333AE-66F2-CBCB-6CCC-ED2293F0E571}"/>
              </a:ext>
            </a:extLst>
          </p:cNvPr>
          <p:cNvPicPr>
            <a:picLocks noChangeAspect="1"/>
          </p:cNvPicPr>
          <p:nvPr/>
        </p:nvPicPr>
        <p:blipFill>
          <a:blip r:embed="rId2"/>
          <a:stretch>
            <a:fillRect/>
          </a:stretch>
        </p:blipFill>
        <p:spPr>
          <a:xfrm>
            <a:off x="0" y="767438"/>
            <a:ext cx="12192000" cy="5323123"/>
          </a:xfrm>
          <a:prstGeom prst="rect">
            <a:avLst/>
          </a:prstGeom>
        </p:spPr>
      </p:pic>
    </p:spTree>
    <p:extLst>
      <p:ext uri="{BB962C8B-B14F-4D97-AF65-F5344CB8AC3E}">
        <p14:creationId xmlns:p14="http://schemas.microsoft.com/office/powerpoint/2010/main" val="188414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A25AD0-E816-C649-E0BC-582E5DFC04F9}"/>
              </a:ext>
            </a:extLst>
          </p:cNvPr>
          <p:cNvSpPr>
            <a:spLocks noGrp="1"/>
          </p:cNvSpPr>
          <p:nvPr>
            <p:ph idx="1"/>
          </p:nvPr>
        </p:nvSpPr>
        <p:spPr>
          <a:xfrm>
            <a:off x="923731" y="951722"/>
            <a:ext cx="10170367" cy="5365101"/>
          </a:xfrm>
        </p:spPr>
        <p:txBody>
          <a:bodyPr>
            <a:normAutofit fontScale="85000" lnSpcReduction="20000"/>
          </a:bodyPr>
          <a:lstStyle/>
          <a:p>
            <a:r>
              <a:rPr lang="en-US" dirty="0"/>
              <a:t>Two primary uses of the metadata snapshot are broker restarts and new brokers coming online.</a:t>
            </a:r>
          </a:p>
          <a:p>
            <a:r>
              <a:rPr lang="en-US" dirty="0"/>
              <a:t>When an existing broker restarts, it (1) loads its most recent snapshot into memory. Then starting from the </a:t>
            </a:r>
            <a:r>
              <a:rPr lang="en-US" dirty="0" err="1"/>
              <a:t>EndOffset</a:t>
            </a:r>
            <a:r>
              <a:rPr lang="en-US" dirty="0"/>
              <a:t> of its snapshot, it (2) adds available records from its local __</a:t>
            </a:r>
            <a:r>
              <a:rPr lang="en-US" dirty="0" err="1"/>
              <a:t>cluster_metadata</a:t>
            </a:r>
            <a:r>
              <a:rPr lang="en-US" dirty="0"/>
              <a:t> log. It then (3) begins fetching records from the active controller. If the fetched record offset is less than the active controller </a:t>
            </a:r>
            <a:r>
              <a:rPr lang="en-US" dirty="0" err="1"/>
              <a:t>LogStartOffset</a:t>
            </a:r>
            <a:r>
              <a:rPr lang="en-US" dirty="0"/>
              <a:t>, the controller response includes the snapshot ID of its latest snapshot. The broker then (4) fetches this snapshot and loads it into memory and then once again continues fetching records from the __</a:t>
            </a:r>
            <a:r>
              <a:rPr lang="en-US" dirty="0" err="1"/>
              <a:t>cluster_metadata</a:t>
            </a:r>
            <a:r>
              <a:rPr lang="en-US" dirty="0"/>
              <a:t> partition leader (the active controller).</a:t>
            </a:r>
          </a:p>
          <a:p>
            <a:endParaRPr lang="en-US" dirty="0"/>
          </a:p>
          <a:p>
            <a:r>
              <a:rPr lang="en-US" dirty="0"/>
              <a:t>When a new broker starts up, it (3) begins fetching records for the first time from the active controller. Typically, this offset will be less than the active controller </a:t>
            </a:r>
            <a:r>
              <a:rPr lang="en-US" dirty="0" err="1"/>
              <a:t>LogStartOffset</a:t>
            </a:r>
            <a:r>
              <a:rPr lang="en-US" dirty="0"/>
              <a:t> and the controller response will include the snapshot ID of its latest snapshot. The broker (4) fetches this snapshot and loads it into memory and then once again continues fetching records from the __</a:t>
            </a:r>
            <a:r>
              <a:rPr lang="en-US" dirty="0" err="1"/>
              <a:t>cluster_metadata</a:t>
            </a:r>
            <a:r>
              <a:rPr lang="en-US" dirty="0"/>
              <a:t> partition leader (the active controller)</a:t>
            </a:r>
            <a:endParaRPr lang="en-IN" dirty="0"/>
          </a:p>
        </p:txBody>
      </p:sp>
    </p:spTree>
    <p:extLst>
      <p:ext uri="{BB962C8B-B14F-4D97-AF65-F5344CB8AC3E}">
        <p14:creationId xmlns:p14="http://schemas.microsoft.com/office/powerpoint/2010/main" val="123139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0A993-4D6E-EEF7-24DE-11F86896223F}"/>
              </a:ext>
            </a:extLst>
          </p:cNvPr>
          <p:cNvSpPr>
            <a:spLocks noGrp="1"/>
          </p:cNvSpPr>
          <p:nvPr>
            <p:ph type="title"/>
          </p:nvPr>
        </p:nvSpPr>
        <p:spPr/>
        <p:txBody>
          <a:bodyPr/>
          <a:lstStyle/>
          <a:p>
            <a:r>
              <a:rPr lang="en-IN" b="1" dirty="0"/>
              <a:t>Records Accumulated into Record Batches</a:t>
            </a:r>
            <a:endParaRPr lang="en-IN" dirty="0"/>
          </a:p>
        </p:txBody>
      </p:sp>
      <p:sp>
        <p:nvSpPr>
          <p:cNvPr id="3" name="Content Placeholder 2">
            <a:extLst>
              <a:ext uri="{FF2B5EF4-FFF2-40B4-BE49-F238E27FC236}">
                <a16:creationId xmlns:a16="http://schemas.microsoft.com/office/drawing/2014/main" id="{12F5CF12-E0CA-7D57-15F3-F9D94F52EC81}"/>
              </a:ext>
            </a:extLst>
          </p:cNvPr>
          <p:cNvSpPr>
            <a:spLocks noGrp="1"/>
          </p:cNvSpPr>
          <p:nvPr>
            <p:ph idx="1"/>
          </p:nvPr>
        </p:nvSpPr>
        <p:spPr/>
        <p:txBody>
          <a:bodyPr/>
          <a:lstStyle/>
          <a:p>
            <a:r>
              <a:rPr lang="en-US" b="0" i="0" dirty="0">
                <a:solidFill>
                  <a:srgbClr val="000000"/>
                </a:solidFill>
                <a:effectLst/>
                <a:latin typeface="MarkPro-NarrowBook"/>
              </a:rPr>
              <a:t>Sending records one at a time would be inefficient due to the overhead of repeated network requests. </a:t>
            </a:r>
          </a:p>
          <a:p>
            <a:r>
              <a:rPr lang="en-US" b="0" i="0" dirty="0">
                <a:solidFill>
                  <a:srgbClr val="000000"/>
                </a:solidFill>
                <a:effectLst/>
                <a:latin typeface="MarkPro-NarrowBook"/>
              </a:rPr>
              <a:t>So, the producer will accumulate the records assigned to a given partition into batches.</a:t>
            </a:r>
          </a:p>
          <a:p>
            <a:r>
              <a:rPr lang="en-US" b="0" i="0" dirty="0">
                <a:solidFill>
                  <a:srgbClr val="000000"/>
                </a:solidFill>
                <a:effectLst/>
                <a:latin typeface="MarkPro-NarrowBook"/>
              </a:rPr>
              <a:t>Batching also provides for much more effective compression, when compression is used.</a:t>
            </a:r>
          </a:p>
          <a:p>
            <a:endParaRPr lang="en-IN" dirty="0"/>
          </a:p>
        </p:txBody>
      </p:sp>
    </p:spTree>
    <p:extLst>
      <p:ext uri="{BB962C8B-B14F-4D97-AF65-F5344CB8AC3E}">
        <p14:creationId xmlns:p14="http://schemas.microsoft.com/office/powerpoint/2010/main" val="217230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records-accumulated-into-record-batches">
            <a:extLst>
              <a:ext uri="{FF2B5EF4-FFF2-40B4-BE49-F238E27FC236}">
                <a16:creationId xmlns:a16="http://schemas.microsoft.com/office/drawing/2014/main" id="{57D25862-E6C3-C563-35DC-EE373AE95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5" y="1733120"/>
            <a:ext cx="9392575" cy="50864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F73573-D6A5-237D-832C-74653923C1FB}"/>
              </a:ext>
            </a:extLst>
          </p:cNvPr>
          <p:cNvSpPr>
            <a:spLocks noGrp="1"/>
          </p:cNvSpPr>
          <p:nvPr>
            <p:ph type="title"/>
          </p:nvPr>
        </p:nvSpPr>
        <p:spPr>
          <a:xfrm>
            <a:off x="133165" y="411332"/>
            <a:ext cx="10089471" cy="1219200"/>
          </a:xfrm>
        </p:spPr>
        <p:txBody>
          <a:bodyPr/>
          <a:lstStyle/>
          <a:p>
            <a:r>
              <a:rPr lang="en-IN" b="1" dirty="0"/>
              <a:t>Records Accumulated into Record Batches</a:t>
            </a:r>
          </a:p>
        </p:txBody>
      </p:sp>
    </p:spTree>
    <p:extLst>
      <p:ext uri="{BB962C8B-B14F-4D97-AF65-F5344CB8AC3E}">
        <p14:creationId xmlns:p14="http://schemas.microsoft.com/office/powerpoint/2010/main" val="64199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92D08-8B76-FBCF-12CE-89180FFC4BDF}"/>
              </a:ext>
            </a:extLst>
          </p:cNvPr>
          <p:cNvSpPr>
            <a:spLocks noGrp="1"/>
          </p:cNvSpPr>
          <p:nvPr>
            <p:ph type="title"/>
          </p:nvPr>
        </p:nvSpPr>
        <p:spPr>
          <a:xfrm>
            <a:off x="1293812" y="304800"/>
            <a:ext cx="10593387" cy="1219200"/>
          </a:xfrm>
        </p:spPr>
        <p:txBody>
          <a:bodyPr/>
          <a:lstStyle/>
          <a:p>
            <a:r>
              <a:rPr lang="en-IN" dirty="0"/>
              <a:t>Record Batches Drained into Produce Requests</a:t>
            </a:r>
          </a:p>
        </p:txBody>
      </p:sp>
      <p:sp>
        <p:nvSpPr>
          <p:cNvPr id="3" name="Content Placeholder 2">
            <a:extLst>
              <a:ext uri="{FF2B5EF4-FFF2-40B4-BE49-F238E27FC236}">
                <a16:creationId xmlns:a16="http://schemas.microsoft.com/office/drawing/2014/main" id="{E34B5D4C-CA10-2001-0EB1-21C56C927656}"/>
              </a:ext>
            </a:extLst>
          </p:cNvPr>
          <p:cNvSpPr>
            <a:spLocks noGrp="1"/>
          </p:cNvSpPr>
          <p:nvPr>
            <p:ph idx="1"/>
          </p:nvPr>
        </p:nvSpPr>
        <p:spPr/>
        <p:txBody>
          <a:bodyPr>
            <a:normAutofit lnSpcReduction="10000"/>
          </a:bodyPr>
          <a:lstStyle/>
          <a:p>
            <a:r>
              <a:rPr lang="en-US" b="0" i="0" dirty="0">
                <a:solidFill>
                  <a:srgbClr val="000000"/>
                </a:solidFill>
                <a:effectLst/>
                <a:latin typeface="MarkPro-NarrowBook"/>
              </a:rPr>
              <a:t>The producer also has control as to when the record batch should be drained and sent to the broker. </a:t>
            </a:r>
          </a:p>
          <a:p>
            <a:r>
              <a:rPr lang="en-US" b="0" i="0" dirty="0">
                <a:solidFill>
                  <a:srgbClr val="000000"/>
                </a:solidFill>
                <a:effectLst/>
                <a:latin typeface="MarkPro-NarrowBook"/>
              </a:rPr>
              <a:t>This is controlled by two properties. One is by time. The other is by size.</a:t>
            </a:r>
          </a:p>
          <a:p>
            <a:r>
              <a:rPr lang="en-US" b="0" i="0" dirty="0">
                <a:solidFill>
                  <a:srgbClr val="000000"/>
                </a:solidFill>
                <a:effectLst/>
                <a:latin typeface="MarkPro-NarrowBook"/>
              </a:rPr>
              <a:t> So once enough time or enough data has been accumulated in those record batches, those record batches will be drained, and will form a produce request. </a:t>
            </a:r>
          </a:p>
          <a:p>
            <a:r>
              <a:rPr lang="en-US" dirty="0">
                <a:solidFill>
                  <a:srgbClr val="000000"/>
                </a:solidFill>
                <a:latin typeface="MarkPro-NarrowBook"/>
              </a:rPr>
              <a:t>T</a:t>
            </a:r>
            <a:r>
              <a:rPr lang="en-US" b="0" i="0" dirty="0">
                <a:solidFill>
                  <a:srgbClr val="000000"/>
                </a:solidFill>
                <a:effectLst/>
                <a:latin typeface="MarkPro-NarrowBook"/>
              </a:rPr>
              <a:t>his produce request will then be sent to the broker that is the leader of the included partitions.</a:t>
            </a:r>
            <a:endParaRPr lang="en-IN" dirty="0"/>
          </a:p>
        </p:txBody>
      </p:sp>
    </p:spTree>
    <p:extLst>
      <p:ext uri="{BB962C8B-B14F-4D97-AF65-F5344CB8AC3E}">
        <p14:creationId xmlns:p14="http://schemas.microsoft.com/office/powerpoint/2010/main" val="317221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70F0-E40D-9635-FC64-9CF4D090FFC1}"/>
              </a:ext>
            </a:extLst>
          </p:cNvPr>
          <p:cNvSpPr>
            <a:spLocks noGrp="1"/>
          </p:cNvSpPr>
          <p:nvPr>
            <p:ph type="title"/>
          </p:nvPr>
        </p:nvSpPr>
        <p:spPr>
          <a:xfrm>
            <a:off x="230819" y="304800"/>
            <a:ext cx="10664194" cy="1219200"/>
          </a:xfrm>
        </p:spPr>
        <p:txBody>
          <a:bodyPr/>
          <a:lstStyle/>
          <a:p>
            <a:r>
              <a:rPr lang="en-IN" dirty="0"/>
              <a:t>Record Batches Drained into Produce Requests</a:t>
            </a:r>
          </a:p>
        </p:txBody>
      </p:sp>
      <p:sp>
        <p:nvSpPr>
          <p:cNvPr id="3" name="Content Placeholder 2">
            <a:extLst>
              <a:ext uri="{FF2B5EF4-FFF2-40B4-BE49-F238E27FC236}">
                <a16:creationId xmlns:a16="http://schemas.microsoft.com/office/drawing/2014/main" id="{8FDD1E6D-292B-14F7-2103-168927C73248}"/>
              </a:ext>
            </a:extLst>
          </p:cNvPr>
          <p:cNvSpPr>
            <a:spLocks noGrp="1"/>
          </p:cNvSpPr>
          <p:nvPr>
            <p:ph idx="1"/>
          </p:nvPr>
        </p:nvSpPr>
        <p:spPr/>
        <p:txBody>
          <a:bodyPr/>
          <a:lstStyle/>
          <a:p>
            <a:endParaRPr lang="en-IN"/>
          </a:p>
        </p:txBody>
      </p:sp>
      <p:pic>
        <p:nvPicPr>
          <p:cNvPr id="21506" name="Picture 2" descr="record-batches-drained-into-produce-requests">
            <a:extLst>
              <a:ext uri="{FF2B5EF4-FFF2-40B4-BE49-F238E27FC236}">
                <a16:creationId xmlns:a16="http://schemas.microsoft.com/office/drawing/2014/main" id="{46954D78-39AB-7F87-6DAD-026415FA6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95" y="1666043"/>
            <a:ext cx="11256963"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22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26F6-F25E-C9F3-9542-001FBE0426F5}"/>
              </a:ext>
            </a:extLst>
          </p:cNvPr>
          <p:cNvSpPr>
            <a:spLocks noGrp="1"/>
          </p:cNvSpPr>
          <p:nvPr>
            <p:ph type="title"/>
          </p:nvPr>
        </p:nvSpPr>
        <p:spPr>
          <a:xfrm>
            <a:off x="1107381" y="2905958"/>
            <a:ext cx="9601200" cy="1219200"/>
          </a:xfrm>
        </p:spPr>
        <p:txBody>
          <a:bodyPr>
            <a:normAutofit fontScale="90000"/>
          </a:bodyPr>
          <a:lstStyle/>
          <a:p>
            <a:pPr algn="ctr"/>
            <a:br>
              <a:rPr lang="en-US" b="1" i="0" dirty="0">
                <a:solidFill>
                  <a:srgbClr val="000000"/>
                </a:solidFill>
                <a:effectLst/>
                <a:latin typeface="MarkPro-NarrowBold"/>
              </a:rPr>
            </a:br>
            <a:r>
              <a:rPr lang="en-US" b="1" i="0" dirty="0">
                <a:solidFill>
                  <a:srgbClr val="000000"/>
                </a:solidFill>
                <a:effectLst/>
                <a:latin typeface="MarkPro-NarrowBold"/>
              </a:rPr>
              <a:t>Network Thread Adds Request to Queue</a:t>
            </a:r>
            <a:br>
              <a:rPr lang="en-US" dirty="0"/>
            </a:br>
            <a:endParaRPr lang="en-IN" dirty="0"/>
          </a:p>
        </p:txBody>
      </p:sp>
    </p:spTree>
    <p:extLst>
      <p:ext uri="{BB962C8B-B14F-4D97-AF65-F5344CB8AC3E}">
        <p14:creationId xmlns:p14="http://schemas.microsoft.com/office/powerpoint/2010/main" val="355268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814D-4E21-C5F2-D88D-5AEEB61E1B4B}"/>
              </a:ext>
            </a:extLst>
          </p:cNvPr>
          <p:cNvSpPr>
            <a:spLocks noGrp="1"/>
          </p:cNvSpPr>
          <p:nvPr>
            <p:ph type="title"/>
          </p:nvPr>
        </p:nvSpPr>
        <p:spPr/>
        <p:txBody>
          <a:bodyPr>
            <a:normAutofit/>
          </a:bodyPr>
          <a:lstStyle/>
          <a:p>
            <a:br>
              <a:rPr lang="en-US" b="1" i="0" dirty="0">
                <a:solidFill>
                  <a:srgbClr val="000000"/>
                </a:solidFill>
                <a:effectLst/>
                <a:latin typeface="MarkPro-NarrowBold"/>
              </a:rPr>
            </a:br>
            <a:r>
              <a:rPr lang="en-US" b="1" i="0" dirty="0">
                <a:solidFill>
                  <a:srgbClr val="000000"/>
                </a:solidFill>
                <a:effectLst/>
                <a:latin typeface="MarkPro-NarrowBold"/>
              </a:rPr>
              <a:t>Network Thread Adds Request to Queue</a:t>
            </a:r>
            <a:endParaRPr lang="en-IN" dirty="0"/>
          </a:p>
        </p:txBody>
      </p:sp>
      <p:sp>
        <p:nvSpPr>
          <p:cNvPr id="3" name="Content Placeholder 2">
            <a:extLst>
              <a:ext uri="{FF2B5EF4-FFF2-40B4-BE49-F238E27FC236}">
                <a16:creationId xmlns:a16="http://schemas.microsoft.com/office/drawing/2014/main" id="{1620362B-E2C2-7E40-D1C3-01CDEC556436}"/>
              </a:ext>
            </a:extLst>
          </p:cNvPr>
          <p:cNvSpPr>
            <a:spLocks noGrp="1"/>
          </p:cNvSpPr>
          <p:nvPr>
            <p:ph idx="1"/>
          </p:nvPr>
        </p:nvSpPr>
        <p:spPr/>
        <p:txBody>
          <a:bodyPr>
            <a:normAutofit lnSpcReduction="10000"/>
          </a:bodyPr>
          <a:lstStyle/>
          <a:p>
            <a:pPr algn="l"/>
            <a:r>
              <a:rPr lang="en-US" b="0" i="0" dirty="0">
                <a:solidFill>
                  <a:srgbClr val="000000"/>
                </a:solidFill>
                <a:effectLst/>
                <a:latin typeface="MarkPro-NarrowBook"/>
              </a:rPr>
              <a:t>The request first lands in the broker’s socket receive buffer where it will be picked up by a network thread from the pool.</a:t>
            </a:r>
          </a:p>
          <a:p>
            <a:pPr algn="l"/>
            <a:r>
              <a:rPr lang="en-US" b="0" i="0" dirty="0">
                <a:solidFill>
                  <a:srgbClr val="000000"/>
                </a:solidFill>
                <a:effectLst/>
                <a:latin typeface="MarkPro-NarrowBook"/>
              </a:rPr>
              <a:t> That network thread will handle that particular client request through the rest of its lifecycle.</a:t>
            </a:r>
          </a:p>
          <a:p>
            <a:pPr algn="l"/>
            <a:r>
              <a:rPr lang="en-US" b="0" i="0" dirty="0">
                <a:solidFill>
                  <a:srgbClr val="000000"/>
                </a:solidFill>
                <a:effectLst/>
                <a:latin typeface="MarkPro-NarrowBook"/>
              </a:rPr>
              <a:t> The network thread will read the data from the socket buffer, form it into a </a:t>
            </a:r>
            <a:r>
              <a:rPr lang="en-US" b="1" i="0" dirty="0">
                <a:solidFill>
                  <a:srgbClr val="000000"/>
                </a:solidFill>
                <a:effectLst/>
                <a:latin typeface="MarkPro-NarrowBook"/>
              </a:rPr>
              <a:t>produce request object</a:t>
            </a:r>
            <a:r>
              <a:rPr lang="en-US" b="0" i="0" dirty="0">
                <a:solidFill>
                  <a:srgbClr val="000000"/>
                </a:solidFill>
                <a:effectLst/>
                <a:latin typeface="MarkPro-NarrowBook"/>
              </a:rPr>
              <a:t>, and add it to the request queue.</a:t>
            </a:r>
          </a:p>
          <a:p>
            <a:pPr marL="45720" indent="0">
              <a:buNone/>
            </a:pPr>
            <a:br>
              <a:rPr lang="en-US" dirty="0"/>
            </a:br>
            <a:endParaRPr lang="en-IN" dirty="0"/>
          </a:p>
        </p:txBody>
      </p:sp>
    </p:spTree>
    <p:extLst>
      <p:ext uri="{BB962C8B-B14F-4D97-AF65-F5344CB8AC3E}">
        <p14:creationId xmlns:p14="http://schemas.microsoft.com/office/powerpoint/2010/main" val="84569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893F3C-C394-B03E-10CE-ADC8ABBE8597}"/>
              </a:ext>
            </a:extLst>
          </p:cNvPr>
          <p:cNvSpPr>
            <a:spLocks noGrp="1"/>
          </p:cNvSpPr>
          <p:nvPr>
            <p:ph idx="1"/>
          </p:nvPr>
        </p:nvSpPr>
        <p:spPr/>
        <p:txBody>
          <a:bodyPr/>
          <a:lstStyle/>
          <a:p>
            <a:endParaRPr lang="en-IN" dirty="0"/>
          </a:p>
        </p:txBody>
      </p:sp>
      <p:pic>
        <p:nvPicPr>
          <p:cNvPr id="22530" name="Picture 2" descr="network-thread-adds-request-to-queue">
            <a:extLst>
              <a:ext uri="{FF2B5EF4-FFF2-40B4-BE49-F238E27FC236}">
                <a16:creationId xmlns:a16="http://schemas.microsoft.com/office/drawing/2014/main" id="{79EF0E09-5665-028F-B953-0A01DB1D7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77849"/>
            <a:ext cx="12206601" cy="595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55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26F6-F25E-C9F3-9542-001FBE0426F5}"/>
              </a:ext>
            </a:extLst>
          </p:cNvPr>
          <p:cNvSpPr>
            <a:spLocks noGrp="1"/>
          </p:cNvSpPr>
          <p:nvPr>
            <p:ph type="title"/>
          </p:nvPr>
        </p:nvSpPr>
        <p:spPr>
          <a:xfrm>
            <a:off x="1107381" y="2905958"/>
            <a:ext cx="9601200" cy="1219200"/>
          </a:xfrm>
        </p:spPr>
        <p:txBody>
          <a:bodyPr>
            <a:normAutofit fontScale="90000"/>
          </a:bodyPr>
          <a:lstStyle/>
          <a:p>
            <a:pPr algn="ctr"/>
            <a:r>
              <a:rPr lang="en-US" b="1" i="0" dirty="0">
                <a:solidFill>
                  <a:srgbClr val="000000"/>
                </a:solidFill>
                <a:effectLst/>
                <a:latin typeface="MarkPro-NarrowBold"/>
              </a:rPr>
              <a:t>I/O Thread Verifies and Stores the Batch</a:t>
            </a:r>
            <a:br>
              <a:rPr lang="en-US" b="1" i="0" dirty="0">
                <a:solidFill>
                  <a:srgbClr val="000000"/>
                </a:solidFill>
                <a:effectLst/>
                <a:latin typeface="MarkPro-NarrowBold"/>
              </a:rPr>
            </a:br>
            <a:br>
              <a:rPr lang="en-US" dirty="0"/>
            </a:br>
            <a:endParaRPr lang="en-IN" dirty="0"/>
          </a:p>
        </p:txBody>
      </p:sp>
    </p:spTree>
    <p:extLst>
      <p:ext uri="{BB962C8B-B14F-4D97-AF65-F5344CB8AC3E}">
        <p14:creationId xmlns:p14="http://schemas.microsoft.com/office/powerpoint/2010/main" val="200265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Session Content</a:t>
            </a:r>
          </a:p>
        </p:txBody>
      </p:sp>
      <p:sp>
        <p:nvSpPr>
          <p:cNvPr id="14" name="Content Placeholder 13"/>
          <p:cNvSpPr>
            <a:spLocks noGrp="1"/>
          </p:cNvSpPr>
          <p:nvPr>
            <p:ph idx="1"/>
          </p:nvPr>
        </p:nvSpPr>
        <p:spPr/>
        <p:txBody>
          <a:bodyPr/>
          <a:lstStyle/>
          <a:p>
            <a:pPr algn="l"/>
            <a:r>
              <a:rPr lang="en-US" b="1" i="0" dirty="0">
                <a:solidFill>
                  <a:srgbClr val="0F0F0F"/>
                </a:solidFill>
                <a:effectLst/>
                <a:latin typeface="YouTube Sans"/>
              </a:rPr>
              <a:t>Apache Kafka® Brokers: Introduction to the Data Plane</a:t>
            </a:r>
          </a:p>
        </p:txBody>
      </p:sp>
    </p:spTree>
    <p:extLst>
      <p:ext uri="{BB962C8B-B14F-4D97-AF65-F5344CB8AC3E}">
        <p14:creationId xmlns:p14="http://schemas.microsoft.com/office/powerpoint/2010/main" val="47808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9974-DDF2-6E25-F983-B70296150967}"/>
              </a:ext>
            </a:extLst>
          </p:cNvPr>
          <p:cNvSpPr>
            <a:spLocks noGrp="1"/>
          </p:cNvSpPr>
          <p:nvPr>
            <p:ph type="title"/>
          </p:nvPr>
        </p:nvSpPr>
        <p:spPr/>
        <p:txBody>
          <a:bodyPr>
            <a:normAutofit/>
          </a:bodyPr>
          <a:lstStyle/>
          <a:p>
            <a:br>
              <a:rPr lang="en-US" b="1" i="0" dirty="0">
                <a:solidFill>
                  <a:srgbClr val="000000"/>
                </a:solidFill>
                <a:effectLst/>
                <a:latin typeface="MarkPro-NarrowBold"/>
              </a:rPr>
            </a:br>
            <a:r>
              <a:rPr lang="en-US" b="1" i="0" dirty="0">
                <a:solidFill>
                  <a:srgbClr val="000000"/>
                </a:solidFill>
                <a:effectLst/>
                <a:latin typeface="MarkPro-NarrowBold"/>
              </a:rPr>
              <a:t>I/O Thread Verifies and Stores the Batch</a:t>
            </a:r>
            <a:endParaRPr lang="en-IN" dirty="0"/>
          </a:p>
        </p:txBody>
      </p:sp>
      <p:sp>
        <p:nvSpPr>
          <p:cNvPr id="3" name="Content Placeholder 2">
            <a:extLst>
              <a:ext uri="{FF2B5EF4-FFF2-40B4-BE49-F238E27FC236}">
                <a16:creationId xmlns:a16="http://schemas.microsoft.com/office/drawing/2014/main" id="{A7AAC459-7B52-FF9F-BAAF-EA3046A3C8FC}"/>
              </a:ext>
            </a:extLst>
          </p:cNvPr>
          <p:cNvSpPr>
            <a:spLocks noGrp="1"/>
          </p:cNvSpPr>
          <p:nvPr>
            <p:ph idx="1"/>
          </p:nvPr>
        </p:nvSpPr>
        <p:spPr/>
        <p:txBody>
          <a:bodyPr/>
          <a:lstStyle/>
          <a:p>
            <a:r>
              <a:rPr lang="en-US" b="0" i="0" dirty="0">
                <a:solidFill>
                  <a:srgbClr val="000000"/>
                </a:solidFill>
                <a:effectLst/>
                <a:latin typeface="MarkPro-NarrowBook"/>
              </a:rPr>
              <a:t>Next, a thread from the I/O thread pool will pick up the request from the queue. </a:t>
            </a:r>
          </a:p>
          <a:p>
            <a:r>
              <a:rPr lang="en-US" b="0" i="0" dirty="0">
                <a:solidFill>
                  <a:srgbClr val="000000"/>
                </a:solidFill>
                <a:effectLst/>
                <a:latin typeface="MarkPro-NarrowBook"/>
              </a:rPr>
              <a:t>The I/O thread will perform some validations, including a CRC check of the data in the request. </a:t>
            </a:r>
          </a:p>
          <a:p>
            <a:r>
              <a:rPr lang="en-US" b="0" i="0" dirty="0">
                <a:solidFill>
                  <a:srgbClr val="000000"/>
                </a:solidFill>
                <a:effectLst/>
                <a:latin typeface="MarkPro-NarrowBook"/>
              </a:rPr>
              <a:t>It will then append the data to the physical data structure of the partition, which is called a </a:t>
            </a:r>
            <a:r>
              <a:rPr lang="en-US" b="1" i="0" dirty="0">
                <a:solidFill>
                  <a:srgbClr val="FF0000"/>
                </a:solidFill>
                <a:effectLst/>
                <a:latin typeface="MarkPro-NarrowBook"/>
              </a:rPr>
              <a:t>commit log.</a:t>
            </a:r>
            <a:endParaRPr lang="en-IN" b="1" dirty="0">
              <a:solidFill>
                <a:srgbClr val="FF0000"/>
              </a:solidFill>
            </a:endParaRPr>
          </a:p>
        </p:txBody>
      </p:sp>
    </p:spTree>
    <p:extLst>
      <p:ext uri="{BB962C8B-B14F-4D97-AF65-F5344CB8AC3E}">
        <p14:creationId xmlns:p14="http://schemas.microsoft.com/office/powerpoint/2010/main" val="124530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E4429-515D-B376-F75E-084EC769E9AE}"/>
              </a:ext>
            </a:extLst>
          </p:cNvPr>
          <p:cNvSpPr>
            <a:spLocks noGrp="1"/>
          </p:cNvSpPr>
          <p:nvPr>
            <p:ph type="title"/>
          </p:nvPr>
        </p:nvSpPr>
        <p:spPr>
          <a:xfrm>
            <a:off x="4413380" y="1066798"/>
            <a:ext cx="7268546" cy="152401"/>
          </a:xfrm>
        </p:spPr>
        <p:txBody>
          <a:bodyPr>
            <a:normAutofit fontScale="90000"/>
          </a:bodyPr>
          <a:lstStyle/>
          <a:p>
            <a:r>
              <a:rPr lang="en-US" dirty="0"/>
              <a:t>Page cache sometimes also called disk cache, replica of or snapshot of disk content, is kept in main memory</a:t>
            </a:r>
            <a:endParaRPr lang="en-IN" dirty="0"/>
          </a:p>
        </p:txBody>
      </p:sp>
      <p:sp>
        <p:nvSpPr>
          <p:cNvPr id="3" name="Content Placeholder 2">
            <a:extLst>
              <a:ext uri="{FF2B5EF4-FFF2-40B4-BE49-F238E27FC236}">
                <a16:creationId xmlns:a16="http://schemas.microsoft.com/office/drawing/2014/main" id="{1451AB1D-1A8C-F1D4-CA1A-1AE58435C7B2}"/>
              </a:ext>
            </a:extLst>
          </p:cNvPr>
          <p:cNvSpPr>
            <a:spLocks noGrp="1"/>
          </p:cNvSpPr>
          <p:nvPr>
            <p:ph idx="1"/>
          </p:nvPr>
        </p:nvSpPr>
        <p:spPr/>
        <p:txBody>
          <a:bodyPr/>
          <a:lstStyle/>
          <a:p>
            <a:endParaRPr lang="en-IN"/>
          </a:p>
        </p:txBody>
      </p:sp>
      <p:pic>
        <p:nvPicPr>
          <p:cNvPr id="23554" name="Picture 2" descr="io-thread-verifies-record-batch-and-stores">
            <a:extLst>
              <a:ext uri="{FF2B5EF4-FFF2-40B4-BE49-F238E27FC236}">
                <a16:creationId xmlns:a16="http://schemas.microsoft.com/office/drawing/2014/main" id="{33F0CEA3-56C1-71D9-C9DD-595BD826E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4277"/>
            <a:ext cx="12192000" cy="5399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07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26F6-F25E-C9F3-9542-001FBE0426F5}"/>
              </a:ext>
            </a:extLst>
          </p:cNvPr>
          <p:cNvSpPr>
            <a:spLocks noGrp="1"/>
          </p:cNvSpPr>
          <p:nvPr>
            <p:ph type="title"/>
          </p:nvPr>
        </p:nvSpPr>
        <p:spPr>
          <a:xfrm>
            <a:off x="1107381" y="2905958"/>
            <a:ext cx="9601200" cy="1219200"/>
          </a:xfrm>
        </p:spPr>
        <p:txBody>
          <a:bodyPr>
            <a:normAutofit/>
          </a:bodyPr>
          <a:lstStyle/>
          <a:p>
            <a:pPr algn="ctr"/>
            <a:r>
              <a:rPr lang="en-IN" b="1" i="0" dirty="0">
                <a:solidFill>
                  <a:srgbClr val="FF0000"/>
                </a:solidFill>
                <a:effectLst/>
                <a:latin typeface="MarkPro-NarrowBold"/>
              </a:rPr>
              <a:t>Kafka Physical Storage</a:t>
            </a:r>
            <a:endParaRPr lang="en-IN" dirty="0">
              <a:solidFill>
                <a:srgbClr val="FF0000"/>
              </a:solidFill>
            </a:endParaRPr>
          </a:p>
        </p:txBody>
      </p:sp>
    </p:spTree>
    <p:extLst>
      <p:ext uri="{BB962C8B-B14F-4D97-AF65-F5344CB8AC3E}">
        <p14:creationId xmlns:p14="http://schemas.microsoft.com/office/powerpoint/2010/main" val="51981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104B-752D-20E9-B546-591E1DB72EDD}"/>
              </a:ext>
            </a:extLst>
          </p:cNvPr>
          <p:cNvSpPr>
            <a:spLocks noGrp="1"/>
          </p:cNvSpPr>
          <p:nvPr>
            <p:ph type="title"/>
          </p:nvPr>
        </p:nvSpPr>
        <p:spPr/>
        <p:txBody>
          <a:bodyPr>
            <a:normAutofit/>
          </a:bodyPr>
          <a:lstStyle/>
          <a:p>
            <a:r>
              <a:rPr lang="en-IN" b="1" i="0" dirty="0">
                <a:solidFill>
                  <a:srgbClr val="000000"/>
                </a:solidFill>
                <a:effectLst/>
                <a:latin typeface="MarkPro-NarrowBold"/>
              </a:rPr>
              <a:t>Kafka Physical Storage</a:t>
            </a:r>
            <a:endParaRPr lang="en-IN" dirty="0"/>
          </a:p>
        </p:txBody>
      </p:sp>
      <p:sp>
        <p:nvSpPr>
          <p:cNvPr id="6" name="Content Placeholder 5">
            <a:extLst>
              <a:ext uri="{FF2B5EF4-FFF2-40B4-BE49-F238E27FC236}">
                <a16:creationId xmlns:a16="http://schemas.microsoft.com/office/drawing/2014/main" id="{BC66D694-B54E-6EC5-AF96-D1ECDF575B3B}"/>
              </a:ext>
            </a:extLst>
          </p:cNvPr>
          <p:cNvSpPr>
            <a:spLocks noGrp="1"/>
          </p:cNvSpPr>
          <p:nvPr>
            <p:ph idx="1"/>
          </p:nvPr>
        </p:nvSpPr>
        <p:spPr/>
        <p:txBody>
          <a:bodyPr/>
          <a:lstStyle/>
          <a:p>
            <a:r>
              <a:rPr lang="en-US" dirty="0"/>
              <a:t>On disk, the commit log is organized as a collection of segments.</a:t>
            </a:r>
          </a:p>
          <a:p>
            <a:r>
              <a:rPr lang="en-US" dirty="0"/>
              <a:t> Each segment is made up of several files. One of these, a .log file, contains the event data. </a:t>
            </a:r>
          </a:p>
          <a:p>
            <a:r>
              <a:rPr lang="en-US" dirty="0"/>
              <a:t>A second, a .index file, contains an index structure, which maps from a record offset to the position of that record in the .log file.</a:t>
            </a:r>
            <a:endParaRPr lang="en-IN" dirty="0"/>
          </a:p>
        </p:txBody>
      </p:sp>
    </p:spTree>
    <p:extLst>
      <p:ext uri="{BB962C8B-B14F-4D97-AF65-F5344CB8AC3E}">
        <p14:creationId xmlns:p14="http://schemas.microsoft.com/office/powerpoint/2010/main" val="251826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7C809-1607-BF09-CA5E-0996D4010F2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F97B9F8-E518-0019-05B2-35CC57CFF1C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AC24EBB-48C2-21CB-E0DD-C447A35734DB}"/>
              </a:ext>
            </a:extLst>
          </p:cNvPr>
          <p:cNvPicPr>
            <a:picLocks noChangeAspect="1"/>
          </p:cNvPicPr>
          <p:nvPr/>
        </p:nvPicPr>
        <p:blipFill>
          <a:blip r:embed="rId2"/>
          <a:stretch>
            <a:fillRect/>
          </a:stretch>
        </p:blipFill>
        <p:spPr>
          <a:xfrm>
            <a:off x="0" y="123690"/>
            <a:ext cx="12192000" cy="6610620"/>
          </a:xfrm>
          <a:prstGeom prst="rect">
            <a:avLst/>
          </a:prstGeom>
        </p:spPr>
      </p:pic>
    </p:spTree>
    <p:extLst>
      <p:ext uri="{BB962C8B-B14F-4D97-AF65-F5344CB8AC3E}">
        <p14:creationId xmlns:p14="http://schemas.microsoft.com/office/powerpoint/2010/main" val="88207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26F6-F25E-C9F3-9542-001FBE0426F5}"/>
              </a:ext>
            </a:extLst>
          </p:cNvPr>
          <p:cNvSpPr>
            <a:spLocks noGrp="1"/>
          </p:cNvSpPr>
          <p:nvPr>
            <p:ph type="title"/>
          </p:nvPr>
        </p:nvSpPr>
        <p:spPr>
          <a:xfrm>
            <a:off x="1107381" y="2905958"/>
            <a:ext cx="9601200" cy="1219200"/>
          </a:xfrm>
        </p:spPr>
        <p:txBody>
          <a:bodyPr>
            <a:normAutofit/>
          </a:bodyPr>
          <a:lstStyle/>
          <a:p>
            <a:pPr algn="l"/>
            <a:r>
              <a:rPr lang="en-US" b="1" i="0" dirty="0">
                <a:solidFill>
                  <a:srgbClr val="FF0000"/>
                </a:solidFill>
                <a:effectLst/>
                <a:latin typeface="MarkPro-NarrowBold"/>
              </a:rPr>
              <a:t>Purgatory Holds Requests Until Replicated</a:t>
            </a:r>
            <a:br>
              <a:rPr lang="en-US" b="1" dirty="0">
                <a:solidFill>
                  <a:srgbClr val="FF0000"/>
                </a:solidFill>
              </a:rPr>
            </a:br>
            <a:endParaRPr lang="en-IN" b="1" dirty="0">
              <a:solidFill>
                <a:srgbClr val="FF0000"/>
              </a:solidFill>
            </a:endParaRPr>
          </a:p>
        </p:txBody>
      </p:sp>
    </p:spTree>
    <p:extLst>
      <p:ext uri="{BB962C8B-B14F-4D97-AF65-F5344CB8AC3E}">
        <p14:creationId xmlns:p14="http://schemas.microsoft.com/office/powerpoint/2010/main" val="160832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61FA45-E3DF-9858-3953-9322FA621F94}"/>
              </a:ext>
            </a:extLst>
          </p:cNvPr>
          <p:cNvSpPr>
            <a:spLocks noGrp="1"/>
          </p:cNvSpPr>
          <p:nvPr>
            <p:ph idx="1"/>
          </p:nvPr>
        </p:nvSpPr>
        <p:spPr>
          <a:xfrm>
            <a:off x="0" y="142496"/>
            <a:ext cx="11904955" cy="5149050"/>
          </a:xfrm>
        </p:spPr>
        <p:txBody>
          <a:bodyPr>
            <a:normAutofit lnSpcReduction="10000"/>
          </a:bodyPr>
          <a:lstStyle/>
          <a:p>
            <a:pPr algn="l"/>
            <a:endParaRPr lang="en-US" b="0" i="0" dirty="0">
              <a:solidFill>
                <a:srgbClr val="000000"/>
              </a:solidFill>
              <a:effectLst/>
              <a:latin typeface="MarkPro-NarrowBook"/>
            </a:endParaRPr>
          </a:p>
          <a:p>
            <a:pPr algn="l"/>
            <a:endParaRPr lang="en-US" dirty="0">
              <a:solidFill>
                <a:srgbClr val="000000"/>
              </a:solidFill>
              <a:latin typeface="MarkPro-NarrowBook"/>
            </a:endParaRPr>
          </a:p>
          <a:p>
            <a:pPr algn="l"/>
            <a:r>
              <a:rPr lang="en-US" b="0" i="0" dirty="0">
                <a:solidFill>
                  <a:srgbClr val="000000"/>
                </a:solidFill>
                <a:effectLst/>
                <a:latin typeface="MarkPro-NarrowBook"/>
              </a:rPr>
              <a:t>Since the log data is not flushed from the page cache to disk synchronously, Kafka relies on replication to multiple broker nodes, in order to provide durability. By default, the broker will not acknowledge the produce request until it has been replicated to other brokers.</a:t>
            </a:r>
          </a:p>
          <a:p>
            <a:pPr algn="l"/>
            <a:r>
              <a:rPr lang="en-US" b="0" i="0" dirty="0">
                <a:solidFill>
                  <a:srgbClr val="000000"/>
                </a:solidFill>
                <a:effectLst/>
                <a:latin typeface="MarkPro-NarrowBook"/>
              </a:rPr>
              <a:t>To avoid tying up the I/O threads while waiting for the replication step to complete, the request object will be stored in a map-like data structure called purgatory (it’s where things go to wait).</a:t>
            </a:r>
          </a:p>
          <a:p>
            <a:pPr algn="l"/>
            <a:r>
              <a:rPr lang="en-US" b="0" i="0" dirty="0">
                <a:solidFill>
                  <a:srgbClr val="000000"/>
                </a:solidFill>
                <a:effectLst/>
                <a:latin typeface="MarkPro-NarrowBook"/>
              </a:rPr>
              <a:t>Once the request has been fully replicated, the broker will take the request object out of purgatory, generate a response object, and place it on the response queue.</a:t>
            </a:r>
          </a:p>
          <a:p>
            <a:endParaRPr lang="en-IN" dirty="0"/>
          </a:p>
        </p:txBody>
      </p:sp>
    </p:spTree>
    <p:extLst>
      <p:ext uri="{BB962C8B-B14F-4D97-AF65-F5344CB8AC3E}">
        <p14:creationId xmlns:p14="http://schemas.microsoft.com/office/powerpoint/2010/main" val="239981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B49F-E97B-B0FA-7546-C9E384C954D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B0C6F2E-926E-4A88-D415-1EA59169E50A}"/>
              </a:ext>
            </a:extLst>
          </p:cNvPr>
          <p:cNvSpPr>
            <a:spLocks noGrp="1"/>
          </p:cNvSpPr>
          <p:nvPr>
            <p:ph idx="1"/>
          </p:nvPr>
        </p:nvSpPr>
        <p:spPr/>
        <p:txBody>
          <a:bodyPr/>
          <a:lstStyle/>
          <a:p>
            <a:endParaRPr lang="en-IN" dirty="0"/>
          </a:p>
        </p:txBody>
      </p:sp>
      <p:pic>
        <p:nvPicPr>
          <p:cNvPr id="24578" name="Picture 2" descr="purgatory-holds-requests-being-replicated">
            <a:extLst>
              <a:ext uri="{FF2B5EF4-FFF2-40B4-BE49-F238E27FC236}">
                <a16:creationId xmlns:a16="http://schemas.microsoft.com/office/drawing/2014/main" id="{9E05ACC8-F4FC-8BE4-146D-AAAC51961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825"/>
            <a:ext cx="12192000" cy="661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04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4606B-45BC-B8DA-2CD9-8FDEA4D1ADBE}"/>
              </a:ext>
            </a:extLst>
          </p:cNvPr>
          <p:cNvSpPr>
            <a:spLocks noGrp="1"/>
          </p:cNvSpPr>
          <p:nvPr>
            <p:ph type="title"/>
          </p:nvPr>
        </p:nvSpPr>
        <p:spPr>
          <a:xfrm>
            <a:off x="1169526" y="3429000"/>
            <a:ext cx="9601200" cy="1219200"/>
          </a:xfrm>
        </p:spPr>
        <p:txBody>
          <a:bodyPr>
            <a:normAutofit fontScale="90000"/>
          </a:bodyPr>
          <a:lstStyle/>
          <a:p>
            <a:pPr algn="ctr"/>
            <a:r>
              <a:rPr lang="en-IN" b="1" i="0" dirty="0">
                <a:solidFill>
                  <a:srgbClr val="000000"/>
                </a:solidFill>
                <a:effectLst/>
                <a:latin typeface="MarkPro-NarrowBold"/>
              </a:rPr>
              <a:t>Response Added to Socket</a:t>
            </a:r>
            <a:br>
              <a:rPr lang="en-IN" b="1" i="0" dirty="0">
                <a:solidFill>
                  <a:srgbClr val="000000"/>
                </a:solidFill>
                <a:effectLst/>
                <a:latin typeface="MarkPro-NarrowBold"/>
              </a:rPr>
            </a:br>
            <a:br>
              <a:rPr lang="en-IN" dirty="0"/>
            </a:br>
            <a:endParaRPr lang="en-IN" dirty="0"/>
          </a:p>
        </p:txBody>
      </p:sp>
    </p:spTree>
    <p:extLst>
      <p:ext uri="{BB962C8B-B14F-4D97-AF65-F5344CB8AC3E}">
        <p14:creationId xmlns:p14="http://schemas.microsoft.com/office/powerpoint/2010/main" val="390939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88DA5-1F80-DEBB-DBD9-21EF7A693F57}"/>
              </a:ext>
            </a:extLst>
          </p:cNvPr>
          <p:cNvSpPr>
            <a:spLocks noGrp="1"/>
          </p:cNvSpPr>
          <p:nvPr>
            <p:ph type="title"/>
          </p:nvPr>
        </p:nvSpPr>
        <p:spPr/>
        <p:txBody>
          <a:bodyPr>
            <a:normAutofit/>
          </a:bodyPr>
          <a:lstStyle/>
          <a:p>
            <a:r>
              <a:rPr lang="en-IN" b="1" i="0" dirty="0">
                <a:solidFill>
                  <a:srgbClr val="000000"/>
                </a:solidFill>
                <a:effectLst/>
                <a:latin typeface="MarkPro-NarrowBold"/>
              </a:rPr>
              <a:t>Response Added to Socket</a:t>
            </a:r>
            <a:br>
              <a:rPr lang="en-IN" dirty="0"/>
            </a:br>
            <a:endParaRPr lang="en-IN" dirty="0"/>
          </a:p>
        </p:txBody>
      </p:sp>
      <p:sp>
        <p:nvSpPr>
          <p:cNvPr id="3" name="Content Placeholder 2">
            <a:extLst>
              <a:ext uri="{FF2B5EF4-FFF2-40B4-BE49-F238E27FC236}">
                <a16:creationId xmlns:a16="http://schemas.microsoft.com/office/drawing/2014/main" id="{FAB7436E-D5F9-3EF3-6B03-5A63E6F4D717}"/>
              </a:ext>
            </a:extLst>
          </p:cNvPr>
          <p:cNvSpPr>
            <a:spLocks noGrp="1"/>
          </p:cNvSpPr>
          <p:nvPr>
            <p:ph idx="1"/>
          </p:nvPr>
        </p:nvSpPr>
        <p:spPr/>
        <p:txBody>
          <a:bodyPr/>
          <a:lstStyle/>
          <a:p>
            <a:r>
              <a:rPr lang="en-US" b="0" i="0" dirty="0">
                <a:solidFill>
                  <a:srgbClr val="000000"/>
                </a:solidFill>
                <a:effectLst/>
                <a:latin typeface="MarkPro-NarrowBook"/>
              </a:rPr>
              <a:t>From the response queue, the network thread will pick up the generated response, and send its data to the socket send buffer.</a:t>
            </a:r>
          </a:p>
          <a:p>
            <a:r>
              <a:rPr lang="en-US" b="0" i="0" dirty="0">
                <a:solidFill>
                  <a:srgbClr val="000000"/>
                </a:solidFill>
                <a:effectLst/>
                <a:latin typeface="MarkPro-NarrowBook"/>
              </a:rPr>
              <a:t> The network thread also enforces ordering of requests from an individual client by waiting for all of the bytes for a response from that client to be sent before taking another object from the response queue.</a:t>
            </a:r>
            <a:endParaRPr lang="en-IN" dirty="0"/>
          </a:p>
        </p:txBody>
      </p:sp>
    </p:spTree>
    <p:extLst>
      <p:ext uri="{BB962C8B-B14F-4D97-AF65-F5344CB8AC3E}">
        <p14:creationId xmlns:p14="http://schemas.microsoft.com/office/powerpoint/2010/main" val="139851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1E7AF-7F63-31B1-14B5-F1AE5EE27543}"/>
              </a:ext>
            </a:extLst>
          </p:cNvPr>
          <p:cNvSpPr>
            <a:spLocks noGrp="1"/>
          </p:cNvSpPr>
          <p:nvPr>
            <p:ph type="title"/>
          </p:nvPr>
        </p:nvSpPr>
        <p:spPr>
          <a:xfrm>
            <a:off x="1000850" y="3092388"/>
            <a:ext cx="9601200" cy="1219200"/>
          </a:xfrm>
        </p:spPr>
        <p:txBody>
          <a:bodyPr>
            <a:normAutofit/>
          </a:bodyPr>
          <a:lstStyle/>
          <a:p>
            <a:pPr algn="ctr"/>
            <a:r>
              <a:rPr lang="en-US" b="1" i="0" dirty="0">
                <a:solidFill>
                  <a:srgbClr val="173361"/>
                </a:solidFill>
                <a:effectLst/>
                <a:latin typeface="MarkPro-Bold"/>
              </a:rPr>
              <a:t>Inside the Apache Kafka Broker</a:t>
            </a:r>
            <a:br>
              <a:rPr lang="en-US" b="1" i="0" cap="all" dirty="0">
                <a:solidFill>
                  <a:srgbClr val="829494"/>
                </a:solidFill>
                <a:effectLst/>
                <a:latin typeface="MarkPro-Medium"/>
              </a:rPr>
            </a:br>
            <a:endParaRPr lang="en-IN" b="1" dirty="0"/>
          </a:p>
        </p:txBody>
      </p:sp>
    </p:spTree>
    <p:extLst>
      <p:ext uri="{BB962C8B-B14F-4D97-AF65-F5344CB8AC3E}">
        <p14:creationId xmlns:p14="http://schemas.microsoft.com/office/powerpoint/2010/main" val="86596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57ED7-FE32-30BD-604C-8845F6CB24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66A4F6A-0142-199E-88F8-5864992B9E09}"/>
              </a:ext>
            </a:extLst>
          </p:cNvPr>
          <p:cNvSpPr>
            <a:spLocks noGrp="1"/>
          </p:cNvSpPr>
          <p:nvPr>
            <p:ph idx="1"/>
          </p:nvPr>
        </p:nvSpPr>
        <p:spPr/>
        <p:txBody>
          <a:bodyPr/>
          <a:lstStyle/>
          <a:p>
            <a:endParaRPr lang="en-IN" dirty="0"/>
          </a:p>
        </p:txBody>
      </p:sp>
      <p:pic>
        <p:nvPicPr>
          <p:cNvPr id="25602" name="Picture 2" descr="response-added-to-socket-send-buffer">
            <a:extLst>
              <a:ext uri="{FF2B5EF4-FFF2-40B4-BE49-F238E27FC236}">
                <a16:creationId xmlns:a16="http://schemas.microsoft.com/office/drawing/2014/main" id="{32FA43A2-480E-5805-0EA1-28BC27A04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825"/>
            <a:ext cx="12192000" cy="661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32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68A75-AD86-7A65-A4C2-C32FA436DEB5}"/>
              </a:ext>
            </a:extLst>
          </p:cNvPr>
          <p:cNvSpPr>
            <a:spLocks noGrp="1"/>
          </p:cNvSpPr>
          <p:nvPr>
            <p:ph type="title"/>
          </p:nvPr>
        </p:nvSpPr>
        <p:spPr>
          <a:xfrm>
            <a:off x="1295400" y="3136776"/>
            <a:ext cx="9601200" cy="1219200"/>
          </a:xfrm>
        </p:spPr>
        <p:txBody>
          <a:bodyPr>
            <a:normAutofit fontScale="90000"/>
          </a:bodyPr>
          <a:lstStyle/>
          <a:p>
            <a:pPr algn="ctr"/>
            <a:r>
              <a:rPr lang="en-IN" b="1" i="0" dirty="0">
                <a:solidFill>
                  <a:srgbClr val="FF0000"/>
                </a:solidFill>
                <a:effectLst/>
                <a:latin typeface="MarkPro-Bold"/>
              </a:rPr>
              <a:t>The Fetch Request</a:t>
            </a:r>
            <a:br>
              <a:rPr lang="en-IN" b="1" i="0" dirty="0">
                <a:solidFill>
                  <a:srgbClr val="FF0000"/>
                </a:solidFill>
                <a:effectLst/>
                <a:latin typeface="MarkPro-Bold"/>
              </a:rPr>
            </a:br>
            <a:r>
              <a:rPr lang="en-IN" b="1" i="0" dirty="0">
                <a:solidFill>
                  <a:srgbClr val="FF0000"/>
                </a:solidFill>
                <a:effectLst/>
                <a:latin typeface="MarkPro-Bold"/>
              </a:rPr>
              <a:t>Consumer Side</a:t>
            </a:r>
            <a:br>
              <a:rPr lang="en-IN" b="1" dirty="0">
                <a:solidFill>
                  <a:srgbClr val="FF0000"/>
                </a:solidFill>
              </a:rPr>
            </a:br>
            <a:endParaRPr lang="en-IN" b="1" dirty="0">
              <a:solidFill>
                <a:srgbClr val="FF0000"/>
              </a:solidFill>
            </a:endParaRPr>
          </a:p>
        </p:txBody>
      </p:sp>
    </p:spTree>
    <p:extLst>
      <p:ext uri="{BB962C8B-B14F-4D97-AF65-F5344CB8AC3E}">
        <p14:creationId xmlns:p14="http://schemas.microsoft.com/office/powerpoint/2010/main" val="282661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27F72-6A35-315A-EA46-7F131088935F}"/>
              </a:ext>
            </a:extLst>
          </p:cNvPr>
          <p:cNvSpPr>
            <a:spLocks noGrp="1"/>
          </p:cNvSpPr>
          <p:nvPr>
            <p:ph type="title"/>
          </p:nvPr>
        </p:nvSpPr>
        <p:spPr/>
        <p:txBody>
          <a:bodyPr/>
          <a:lstStyle/>
          <a:p>
            <a:r>
              <a:rPr lang="en-IN" dirty="0"/>
              <a:t>Fetch Request Work Flow</a:t>
            </a:r>
          </a:p>
        </p:txBody>
      </p:sp>
      <p:sp>
        <p:nvSpPr>
          <p:cNvPr id="3" name="Content Placeholder 2">
            <a:extLst>
              <a:ext uri="{FF2B5EF4-FFF2-40B4-BE49-F238E27FC236}">
                <a16:creationId xmlns:a16="http://schemas.microsoft.com/office/drawing/2014/main" id="{49D23D60-7E72-DB71-80E8-E9B88EC0E7E9}"/>
              </a:ext>
            </a:extLst>
          </p:cNvPr>
          <p:cNvSpPr>
            <a:spLocks noGrp="1"/>
          </p:cNvSpPr>
          <p:nvPr>
            <p:ph idx="1"/>
          </p:nvPr>
        </p:nvSpPr>
        <p:spPr/>
        <p:txBody>
          <a:bodyPr/>
          <a:lstStyle/>
          <a:p>
            <a:pPr lvl="1"/>
            <a:r>
              <a:rPr lang="en-US" b="0" i="0" dirty="0">
                <a:solidFill>
                  <a:srgbClr val="000000"/>
                </a:solidFill>
                <a:effectLst/>
                <a:latin typeface="MarkPro-NarrowBook"/>
              </a:rPr>
              <a:t>In order to consume records, a consumer client sends a fetch request to the broker, specifying the topic, partition, and offset it wants to consume. </a:t>
            </a:r>
          </a:p>
          <a:p>
            <a:pPr lvl="1"/>
            <a:r>
              <a:rPr lang="en-US" b="0" i="0" dirty="0">
                <a:solidFill>
                  <a:srgbClr val="000000"/>
                </a:solidFill>
                <a:effectLst/>
                <a:latin typeface="MarkPro-NarrowBook"/>
              </a:rPr>
              <a:t>The fetch request goes to the broker’s socket receive buffer where it is picked up by a network thread. </a:t>
            </a:r>
          </a:p>
          <a:p>
            <a:pPr lvl="1"/>
            <a:r>
              <a:rPr lang="en-US" b="0" i="0" dirty="0">
                <a:solidFill>
                  <a:srgbClr val="000000"/>
                </a:solidFill>
                <a:effectLst/>
                <a:latin typeface="MarkPro-NarrowBook"/>
              </a:rPr>
              <a:t>The network thread puts the request in the request queue, as was done with the produce request.</a:t>
            </a:r>
          </a:p>
          <a:p>
            <a:pPr lvl="1"/>
            <a:r>
              <a:rPr lang="en-US" b="1" dirty="0"/>
              <a:t>The I/O thread will take the offset that is included in the fetch request and compare it with the .index file that is part of the partition segment. </a:t>
            </a:r>
            <a:endParaRPr lang="en-IN" b="1" dirty="0"/>
          </a:p>
        </p:txBody>
      </p:sp>
    </p:spTree>
    <p:extLst>
      <p:ext uri="{BB962C8B-B14F-4D97-AF65-F5344CB8AC3E}">
        <p14:creationId xmlns:p14="http://schemas.microsoft.com/office/powerpoint/2010/main" val="122419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27F72-6A35-315A-EA46-7F131088935F}"/>
              </a:ext>
            </a:extLst>
          </p:cNvPr>
          <p:cNvSpPr>
            <a:spLocks noGrp="1"/>
          </p:cNvSpPr>
          <p:nvPr>
            <p:ph type="title"/>
          </p:nvPr>
        </p:nvSpPr>
        <p:spPr/>
        <p:txBody>
          <a:bodyPr/>
          <a:lstStyle/>
          <a:p>
            <a:r>
              <a:rPr lang="en-IN" dirty="0"/>
              <a:t>Fetch Request Work Flow</a:t>
            </a:r>
          </a:p>
        </p:txBody>
      </p:sp>
      <p:sp>
        <p:nvSpPr>
          <p:cNvPr id="3" name="Content Placeholder 2">
            <a:extLst>
              <a:ext uri="{FF2B5EF4-FFF2-40B4-BE49-F238E27FC236}">
                <a16:creationId xmlns:a16="http://schemas.microsoft.com/office/drawing/2014/main" id="{49D23D60-7E72-DB71-80E8-E9B88EC0E7E9}"/>
              </a:ext>
            </a:extLst>
          </p:cNvPr>
          <p:cNvSpPr>
            <a:spLocks noGrp="1"/>
          </p:cNvSpPr>
          <p:nvPr>
            <p:ph idx="1"/>
          </p:nvPr>
        </p:nvSpPr>
        <p:spPr>
          <a:xfrm>
            <a:off x="1293814" y="1828801"/>
            <a:ext cx="9601198" cy="4581330"/>
          </a:xfrm>
        </p:spPr>
        <p:txBody>
          <a:bodyPr>
            <a:normAutofit fontScale="92500" lnSpcReduction="20000"/>
          </a:bodyPr>
          <a:lstStyle/>
          <a:p>
            <a:pPr lvl="1">
              <a:buFont typeface="Wingdings" panose="05000000000000000000" pitchFamily="2" charset="2"/>
              <a:buChar char="v"/>
            </a:pPr>
            <a:r>
              <a:rPr lang="en-US" sz="2800" b="1" dirty="0">
                <a:solidFill>
                  <a:srgbClr val="FF0000"/>
                </a:solidFill>
              </a:rPr>
              <a:t>That will tell it exactly the range of bytes that need to be read from the corresponding .log file to add to the response object.</a:t>
            </a:r>
          </a:p>
          <a:p>
            <a:pPr lvl="1">
              <a:buFont typeface="Wingdings" panose="05000000000000000000" pitchFamily="2" charset="2"/>
              <a:buChar char="v"/>
            </a:pPr>
            <a:r>
              <a:rPr lang="en-US" sz="2800" b="0" i="0" dirty="0">
                <a:solidFill>
                  <a:srgbClr val="000000"/>
                </a:solidFill>
                <a:effectLst/>
                <a:latin typeface="MarkPro-NarrowBook"/>
              </a:rPr>
              <a:t>However, it would be inefficient to send a response with every record fetched, or even worse, when there are no records available.</a:t>
            </a:r>
          </a:p>
          <a:p>
            <a:pPr lvl="1">
              <a:buFont typeface="Wingdings" panose="05000000000000000000" pitchFamily="2" charset="2"/>
              <a:buChar char="v"/>
            </a:pPr>
            <a:r>
              <a:rPr lang="en-US" sz="2800" b="0" i="0" dirty="0">
                <a:solidFill>
                  <a:srgbClr val="000000"/>
                </a:solidFill>
                <a:effectLst/>
                <a:latin typeface="MarkPro-NarrowBook"/>
              </a:rPr>
              <a:t> To be more efficient, consumers can be configured to wait for a minimum number of bytes of data, or to wait for a maximum amount of time before returning a response to a fetch request. </a:t>
            </a:r>
          </a:p>
          <a:p>
            <a:pPr lvl="1">
              <a:buFont typeface="Wingdings" panose="05000000000000000000" pitchFamily="2" charset="2"/>
              <a:buChar char="v"/>
            </a:pPr>
            <a:r>
              <a:rPr lang="en-US" sz="2800" b="0" i="0" dirty="0">
                <a:solidFill>
                  <a:srgbClr val="000000"/>
                </a:solidFill>
                <a:effectLst/>
                <a:latin typeface="MarkPro-NarrowBook"/>
              </a:rPr>
              <a:t>While waiting for these criteria to be met, the fetch request is sent to purgatory</a:t>
            </a:r>
          </a:p>
          <a:p>
            <a:pPr lvl="1">
              <a:buFont typeface="Wingdings" panose="05000000000000000000" pitchFamily="2" charset="2"/>
              <a:buChar char="v"/>
            </a:pPr>
            <a:r>
              <a:rPr lang="en-US" sz="2800" b="0" i="0" dirty="0">
                <a:solidFill>
                  <a:srgbClr val="000000"/>
                </a:solidFill>
                <a:effectLst/>
                <a:latin typeface="MarkPro-NarrowBook"/>
              </a:rPr>
              <a:t>Once the size or time requirements have been met, the broker will take the fetch request out of purgatory and generate a response to be sent back to the client. The rest of the process is the same as the produce request.</a:t>
            </a:r>
            <a:endParaRPr lang="en-IN" sz="3600" b="1" dirty="0"/>
          </a:p>
          <a:p>
            <a:pPr lvl="1">
              <a:buFont typeface="Wingdings" panose="05000000000000000000" pitchFamily="2" charset="2"/>
              <a:buChar char="v"/>
            </a:pPr>
            <a:endParaRPr lang="en-IN" sz="2800" b="1" dirty="0"/>
          </a:p>
        </p:txBody>
      </p:sp>
    </p:spTree>
    <p:extLst>
      <p:ext uri="{BB962C8B-B14F-4D97-AF65-F5344CB8AC3E}">
        <p14:creationId xmlns:p14="http://schemas.microsoft.com/office/powerpoint/2010/main" val="210369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7E8A4-905B-158E-7637-6597E98604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DF953B-F45F-D325-044D-F61C65426D7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9525894-0B82-877D-4CCD-D6B344AD4C07}"/>
              </a:ext>
            </a:extLst>
          </p:cNvPr>
          <p:cNvPicPr>
            <a:picLocks noChangeAspect="1"/>
          </p:cNvPicPr>
          <p:nvPr/>
        </p:nvPicPr>
        <p:blipFill>
          <a:blip r:embed="rId2"/>
          <a:stretch>
            <a:fillRect/>
          </a:stretch>
        </p:blipFill>
        <p:spPr>
          <a:xfrm>
            <a:off x="0" y="102961"/>
            <a:ext cx="12192000" cy="6652078"/>
          </a:xfrm>
          <a:prstGeom prst="rect">
            <a:avLst/>
          </a:prstGeom>
        </p:spPr>
      </p:pic>
    </p:spTree>
    <p:extLst>
      <p:ext uri="{BB962C8B-B14F-4D97-AF65-F5344CB8AC3E}">
        <p14:creationId xmlns:p14="http://schemas.microsoft.com/office/powerpoint/2010/main" val="120932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7DA72-6BDF-7675-957A-CFA29A61FEA7}"/>
              </a:ext>
            </a:extLst>
          </p:cNvPr>
          <p:cNvSpPr>
            <a:spLocks noGrp="1"/>
          </p:cNvSpPr>
          <p:nvPr>
            <p:ph type="title"/>
          </p:nvPr>
        </p:nvSpPr>
        <p:spPr>
          <a:xfrm>
            <a:off x="1405781" y="3495869"/>
            <a:ext cx="9601200" cy="1219200"/>
          </a:xfrm>
        </p:spPr>
        <p:txBody>
          <a:bodyPr>
            <a:normAutofit fontScale="90000"/>
          </a:bodyPr>
          <a:lstStyle/>
          <a:p>
            <a:pPr algn="ctr"/>
            <a:r>
              <a:rPr lang="en-IN" b="1" i="0" dirty="0">
                <a:solidFill>
                  <a:srgbClr val="173361"/>
                </a:solidFill>
                <a:effectLst/>
                <a:latin typeface="MarkPro-Bold"/>
              </a:rPr>
              <a:t>Data Plane: Replication Protocol</a:t>
            </a:r>
            <a:br>
              <a:rPr lang="en-IN" b="1" i="0" dirty="0">
                <a:solidFill>
                  <a:srgbClr val="173361"/>
                </a:solidFill>
                <a:effectLst/>
                <a:latin typeface="MarkPro-Bold"/>
              </a:rPr>
            </a:br>
            <a:br>
              <a:rPr lang="en-IN" b="1" i="0" cap="all" dirty="0">
                <a:solidFill>
                  <a:srgbClr val="829494"/>
                </a:solidFill>
                <a:effectLst/>
                <a:latin typeface="MarkPro-Medium"/>
              </a:rPr>
            </a:br>
            <a:endParaRPr lang="en-IN" b="1" dirty="0"/>
          </a:p>
        </p:txBody>
      </p:sp>
    </p:spTree>
    <p:extLst>
      <p:ext uri="{BB962C8B-B14F-4D97-AF65-F5344CB8AC3E}">
        <p14:creationId xmlns:p14="http://schemas.microsoft.com/office/powerpoint/2010/main" val="23295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4B45-1E98-03DB-E54C-C757F4941B4A}"/>
              </a:ext>
            </a:extLst>
          </p:cNvPr>
          <p:cNvSpPr>
            <a:spLocks noGrp="1"/>
          </p:cNvSpPr>
          <p:nvPr>
            <p:ph type="title"/>
          </p:nvPr>
        </p:nvSpPr>
        <p:spPr/>
        <p:txBody>
          <a:bodyPr>
            <a:normAutofit fontScale="90000"/>
          </a:bodyPr>
          <a:lstStyle/>
          <a:p>
            <a:br>
              <a:rPr lang="en-IN" b="0" i="0" dirty="0">
                <a:solidFill>
                  <a:srgbClr val="173361"/>
                </a:solidFill>
                <a:effectLst/>
                <a:latin typeface="MarkPro-Bold"/>
              </a:rPr>
            </a:br>
            <a:r>
              <a:rPr lang="en-IN" b="0" i="0" dirty="0">
                <a:solidFill>
                  <a:srgbClr val="173361"/>
                </a:solidFill>
                <a:effectLst/>
                <a:latin typeface="MarkPro-Bold"/>
              </a:rPr>
              <a:t>Data Plane: Replication Protocol</a:t>
            </a:r>
            <a:br>
              <a:rPr lang="en-IN" b="0" i="0" cap="all" dirty="0">
                <a:solidFill>
                  <a:srgbClr val="829494"/>
                </a:solidFill>
                <a:effectLst/>
                <a:latin typeface="MarkPro-Medium"/>
              </a:rPr>
            </a:br>
            <a:endParaRPr lang="en-IN" dirty="0"/>
          </a:p>
        </p:txBody>
      </p:sp>
      <p:pic>
        <p:nvPicPr>
          <p:cNvPr id="5122" name="Picture 2" descr="kafka-data-replication">
            <a:extLst>
              <a:ext uri="{FF2B5EF4-FFF2-40B4-BE49-F238E27FC236}">
                <a16:creationId xmlns:a16="http://schemas.microsoft.com/office/drawing/2014/main" id="{0242A014-7425-9283-A4E6-BF8B18B1B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97" y="1024185"/>
            <a:ext cx="11816179" cy="583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18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1184-4C96-D388-989C-6692DCEAB67A}"/>
              </a:ext>
            </a:extLst>
          </p:cNvPr>
          <p:cNvSpPr>
            <a:spLocks noGrp="1"/>
          </p:cNvSpPr>
          <p:nvPr>
            <p:ph type="title"/>
          </p:nvPr>
        </p:nvSpPr>
        <p:spPr/>
        <p:txBody>
          <a:bodyPr/>
          <a:lstStyle/>
          <a:p>
            <a:r>
              <a:rPr lang="en-IN" dirty="0"/>
              <a:t>Data Replication</a:t>
            </a:r>
          </a:p>
        </p:txBody>
      </p:sp>
      <p:sp>
        <p:nvSpPr>
          <p:cNvPr id="3" name="Content Placeholder 2">
            <a:extLst>
              <a:ext uri="{FF2B5EF4-FFF2-40B4-BE49-F238E27FC236}">
                <a16:creationId xmlns:a16="http://schemas.microsoft.com/office/drawing/2014/main" id="{345BAF98-51D2-99C6-B60E-03F9ACCBFBF5}"/>
              </a:ext>
            </a:extLst>
          </p:cNvPr>
          <p:cNvSpPr>
            <a:spLocks noGrp="1"/>
          </p:cNvSpPr>
          <p:nvPr>
            <p:ph idx="1"/>
          </p:nvPr>
        </p:nvSpPr>
        <p:spPr/>
        <p:txBody>
          <a:bodyPr>
            <a:normAutofit lnSpcReduction="10000"/>
          </a:bodyPr>
          <a:lstStyle/>
          <a:p>
            <a:r>
              <a:rPr lang="en-US" b="0" i="0" dirty="0">
                <a:solidFill>
                  <a:srgbClr val="000000"/>
                </a:solidFill>
                <a:effectLst/>
                <a:latin typeface="MarkPro-NarrowBook"/>
              </a:rPr>
              <a:t> Data replication is a critical feature of Kafka that allows it to provide high durability and availability. </a:t>
            </a:r>
          </a:p>
          <a:p>
            <a:r>
              <a:rPr lang="en-US" b="0" i="0" dirty="0">
                <a:solidFill>
                  <a:srgbClr val="000000"/>
                </a:solidFill>
                <a:effectLst/>
                <a:latin typeface="MarkPro-NarrowBook"/>
              </a:rPr>
              <a:t>We enable replication at the topic level. When a new topic is created we can specify, explicitly or through defaults, how many replicas we want.</a:t>
            </a:r>
          </a:p>
          <a:p>
            <a:r>
              <a:rPr lang="en-US" b="0" i="0" dirty="0">
                <a:solidFill>
                  <a:srgbClr val="000000"/>
                </a:solidFill>
                <a:effectLst/>
                <a:latin typeface="MarkPro-NarrowBook"/>
              </a:rPr>
              <a:t> Then each partition of that topic will be replicated that many times. This number is referred to as the replication factor. With a replication factor of N, in general, we can tolerate N-1 failures, without data loss, and while maintaining availability.</a:t>
            </a:r>
            <a:endParaRPr lang="en-IN" dirty="0"/>
          </a:p>
        </p:txBody>
      </p:sp>
    </p:spTree>
    <p:extLst>
      <p:ext uri="{BB962C8B-B14F-4D97-AF65-F5344CB8AC3E}">
        <p14:creationId xmlns:p14="http://schemas.microsoft.com/office/powerpoint/2010/main" val="213157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19392-DB81-49D2-DC3E-5905A46C6808}"/>
              </a:ext>
            </a:extLst>
          </p:cNvPr>
          <p:cNvSpPr>
            <a:spLocks noGrp="1"/>
          </p:cNvSpPr>
          <p:nvPr>
            <p:ph type="title"/>
          </p:nvPr>
        </p:nvSpPr>
        <p:spPr>
          <a:xfrm>
            <a:off x="1293812" y="304800"/>
            <a:ext cx="9678987" cy="1402702"/>
          </a:xfrm>
        </p:spPr>
        <p:txBody>
          <a:bodyPr>
            <a:normAutofit/>
          </a:bodyPr>
          <a:lstStyle/>
          <a:p>
            <a:r>
              <a:rPr lang="en-US" b="0" i="0" dirty="0">
                <a:solidFill>
                  <a:srgbClr val="000000"/>
                </a:solidFill>
                <a:effectLst/>
                <a:latin typeface="MarkPro-Bold"/>
              </a:rPr>
              <a:t>Leader, Follower, and In-Sync Replica (ISR) List</a:t>
            </a:r>
            <a:br>
              <a:rPr lang="en-US" dirty="0"/>
            </a:br>
            <a:endParaRPr lang="en-IN" dirty="0"/>
          </a:p>
        </p:txBody>
      </p:sp>
      <p:sp>
        <p:nvSpPr>
          <p:cNvPr id="3" name="Content Placeholder 2">
            <a:extLst>
              <a:ext uri="{FF2B5EF4-FFF2-40B4-BE49-F238E27FC236}">
                <a16:creationId xmlns:a16="http://schemas.microsoft.com/office/drawing/2014/main" id="{C1A134E1-8EA5-768E-612D-BAABC0D8538B}"/>
              </a:ext>
            </a:extLst>
          </p:cNvPr>
          <p:cNvSpPr>
            <a:spLocks noGrp="1"/>
          </p:cNvSpPr>
          <p:nvPr>
            <p:ph idx="1"/>
          </p:nvPr>
        </p:nvSpPr>
        <p:spPr/>
        <p:txBody>
          <a:bodyPr>
            <a:normAutofit fontScale="85000" lnSpcReduction="20000"/>
          </a:bodyPr>
          <a:lstStyle/>
          <a:p>
            <a:pPr algn="l"/>
            <a:r>
              <a:rPr lang="en-US" b="0" i="0" dirty="0">
                <a:solidFill>
                  <a:srgbClr val="000000"/>
                </a:solidFill>
                <a:effectLst/>
                <a:latin typeface="MarkPro-NarrowBook"/>
              </a:rPr>
              <a:t>Once the replicas for all the partitions in a topic are created, one replica of each partition will be designated as the leader replica and the broker that holds that replica will be the leader for that partition. </a:t>
            </a:r>
          </a:p>
          <a:p>
            <a:pPr algn="l"/>
            <a:r>
              <a:rPr lang="en-US" b="0" i="0" dirty="0">
                <a:solidFill>
                  <a:srgbClr val="000000"/>
                </a:solidFill>
                <a:effectLst/>
                <a:latin typeface="MarkPro-NarrowBook"/>
              </a:rPr>
              <a:t>The remaining replicas will be followers. Producers will write to the leader replica and the followers will fetch the data in order to keep in sync with the leader.</a:t>
            </a:r>
          </a:p>
          <a:p>
            <a:pPr algn="l"/>
            <a:r>
              <a:rPr lang="en-US" b="0" i="0" dirty="0">
                <a:solidFill>
                  <a:srgbClr val="000000"/>
                </a:solidFill>
                <a:effectLst/>
                <a:latin typeface="MarkPro-NarrowBook"/>
              </a:rPr>
              <a:t> Consumers also, generally, fetch from the leader replica, but they can be configured to fetch from followers.</a:t>
            </a:r>
          </a:p>
          <a:p>
            <a:pPr algn="l"/>
            <a:r>
              <a:rPr lang="en-US" b="0" i="0" dirty="0">
                <a:solidFill>
                  <a:srgbClr val="000000"/>
                </a:solidFill>
                <a:effectLst/>
                <a:latin typeface="MarkPro-NarrowBook"/>
              </a:rPr>
              <a:t>The partition leader, along with all of the followers that have caught up with the leader, will be part of the in-sync replica set (ISR). In the ideal situation, all of the replicas will be part of the ISR.</a:t>
            </a:r>
          </a:p>
          <a:p>
            <a:endParaRPr lang="en-IN" dirty="0"/>
          </a:p>
        </p:txBody>
      </p:sp>
    </p:spTree>
    <p:extLst>
      <p:ext uri="{BB962C8B-B14F-4D97-AF65-F5344CB8AC3E}">
        <p14:creationId xmlns:p14="http://schemas.microsoft.com/office/powerpoint/2010/main" val="115010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B28C5-A985-1142-F741-4825C58F467C}"/>
              </a:ext>
            </a:extLst>
          </p:cNvPr>
          <p:cNvSpPr>
            <a:spLocks noGrp="1"/>
          </p:cNvSpPr>
          <p:nvPr>
            <p:ph type="title"/>
          </p:nvPr>
        </p:nvSpPr>
        <p:spPr>
          <a:xfrm>
            <a:off x="0" y="183502"/>
            <a:ext cx="10809689" cy="1219200"/>
          </a:xfrm>
        </p:spPr>
        <p:txBody>
          <a:bodyPr>
            <a:normAutofit/>
          </a:bodyPr>
          <a:lstStyle/>
          <a:p>
            <a:r>
              <a:rPr lang="en-US" b="0" i="0" dirty="0">
                <a:solidFill>
                  <a:srgbClr val="000000"/>
                </a:solidFill>
                <a:effectLst/>
                <a:latin typeface="MarkPro-Bold"/>
              </a:rPr>
              <a:t>Leader, Follower, and In-Sync Replica (ISR) List</a:t>
            </a:r>
            <a:endParaRPr lang="en-IN" dirty="0"/>
          </a:p>
        </p:txBody>
      </p:sp>
      <p:pic>
        <p:nvPicPr>
          <p:cNvPr id="6146" name="Picture 2" descr="leader-follower-isr-list">
            <a:extLst>
              <a:ext uri="{FF2B5EF4-FFF2-40B4-BE49-F238E27FC236}">
                <a16:creationId xmlns:a16="http://schemas.microsoft.com/office/drawing/2014/main" id="{0131E416-BA26-643F-A522-240757FF0FC4}"/>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5324" y="1523999"/>
            <a:ext cx="12106676" cy="542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79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2FAD-7740-F9BD-C128-4AAA17694D94}"/>
              </a:ext>
            </a:extLst>
          </p:cNvPr>
          <p:cNvSpPr>
            <a:spLocks noGrp="1"/>
          </p:cNvSpPr>
          <p:nvPr>
            <p:ph type="title"/>
          </p:nvPr>
        </p:nvSpPr>
        <p:spPr>
          <a:xfrm>
            <a:off x="292963" y="304800"/>
            <a:ext cx="10602050" cy="815975"/>
          </a:xfrm>
        </p:spPr>
        <p:txBody>
          <a:bodyPr>
            <a:normAutofit fontScale="90000"/>
          </a:bodyPr>
          <a:lstStyle/>
          <a:p>
            <a:br>
              <a:rPr lang="en-IN" b="1" i="0" dirty="0">
                <a:solidFill>
                  <a:srgbClr val="FF0000"/>
                </a:solidFill>
                <a:effectLst/>
                <a:latin typeface="MarkPro-Bold"/>
              </a:rPr>
            </a:br>
            <a:r>
              <a:rPr lang="en-IN" b="1" i="0" dirty="0">
                <a:solidFill>
                  <a:srgbClr val="FF0000"/>
                </a:solidFill>
                <a:effectLst/>
                <a:latin typeface="MarkPro-Bold"/>
              </a:rPr>
              <a:t>Kafka Manages Data and Metadata Separately</a:t>
            </a:r>
            <a:br>
              <a:rPr lang="en-IN" b="1" dirty="0">
                <a:solidFill>
                  <a:srgbClr val="FF0000"/>
                </a:solidFill>
              </a:rPr>
            </a:br>
            <a:endParaRPr lang="en-IN" b="1" dirty="0">
              <a:solidFill>
                <a:srgbClr val="FF0000"/>
              </a:solidFill>
            </a:endParaRPr>
          </a:p>
        </p:txBody>
      </p:sp>
      <p:sp>
        <p:nvSpPr>
          <p:cNvPr id="3" name="Content Placeholder 2">
            <a:extLst>
              <a:ext uri="{FF2B5EF4-FFF2-40B4-BE49-F238E27FC236}">
                <a16:creationId xmlns:a16="http://schemas.microsoft.com/office/drawing/2014/main" id="{C98AFF91-99D5-7FA4-B25B-5FE7C8C298C4}"/>
              </a:ext>
            </a:extLst>
          </p:cNvPr>
          <p:cNvSpPr>
            <a:spLocks noGrp="1"/>
          </p:cNvSpPr>
          <p:nvPr>
            <p:ph idx="1"/>
          </p:nvPr>
        </p:nvSpPr>
        <p:spPr/>
        <p:txBody>
          <a:bodyPr/>
          <a:lstStyle/>
          <a:p>
            <a:endParaRPr lang="en-IN" dirty="0"/>
          </a:p>
        </p:txBody>
      </p:sp>
      <p:pic>
        <p:nvPicPr>
          <p:cNvPr id="1026" name="Picture 2">
            <a:extLst>
              <a:ext uri="{FF2B5EF4-FFF2-40B4-BE49-F238E27FC236}">
                <a16:creationId xmlns:a16="http://schemas.microsoft.com/office/drawing/2014/main" id="{CD85A1E2-2784-297F-ECB2-DE8B883F8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0775"/>
            <a:ext cx="12192000" cy="573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14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B66B7-6729-489D-CEDF-E6A43CC24148}"/>
              </a:ext>
            </a:extLst>
          </p:cNvPr>
          <p:cNvSpPr>
            <a:spLocks noGrp="1"/>
          </p:cNvSpPr>
          <p:nvPr>
            <p:ph type="title"/>
          </p:nvPr>
        </p:nvSpPr>
        <p:spPr>
          <a:xfrm>
            <a:off x="1295400" y="3722702"/>
            <a:ext cx="9601200" cy="1219200"/>
          </a:xfrm>
        </p:spPr>
        <p:txBody>
          <a:bodyPr>
            <a:normAutofit fontScale="90000"/>
          </a:bodyPr>
          <a:lstStyle/>
          <a:p>
            <a:pPr algn="ctr"/>
            <a:r>
              <a:rPr lang="en-IN" b="1" i="0" dirty="0">
                <a:solidFill>
                  <a:srgbClr val="000000"/>
                </a:solidFill>
                <a:effectLst/>
                <a:latin typeface="MarkPro-Bold"/>
              </a:rPr>
              <a:t>Leader Epoch</a:t>
            </a:r>
            <a:br>
              <a:rPr lang="en-IN" b="1" i="0" dirty="0">
                <a:solidFill>
                  <a:srgbClr val="000000"/>
                </a:solidFill>
                <a:effectLst/>
                <a:latin typeface="MarkPro-Bold"/>
              </a:rPr>
            </a:br>
            <a:br>
              <a:rPr lang="en-IN" b="1" dirty="0"/>
            </a:br>
            <a:endParaRPr lang="en-IN" b="1" dirty="0"/>
          </a:p>
        </p:txBody>
      </p:sp>
    </p:spTree>
    <p:extLst>
      <p:ext uri="{BB962C8B-B14F-4D97-AF65-F5344CB8AC3E}">
        <p14:creationId xmlns:p14="http://schemas.microsoft.com/office/powerpoint/2010/main" val="130564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D9D28-7469-E7DC-F54A-57A73506DB90}"/>
              </a:ext>
            </a:extLst>
          </p:cNvPr>
          <p:cNvSpPr>
            <a:spLocks noGrp="1"/>
          </p:cNvSpPr>
          <p:nvPr>
            <p:ph type="title"/>
          </p:nvPr>
        </p:nvSpPr>
        <p:spPr/>
        <p:txBody>
          <a:bodyPr>
            <a:normAutofit/>
          </a:bodyPr>
          <a:lstStyle/>
          <a:p>
            <a:r>
              <a:rPr lang="en-IN" b="1" i="0" dirty="0">
                <a:solidFill>
                  <a:srgbClr val="000000"/>
                </a:solidFill>
                <a:effectLst/>
                <a:latin typeface="MarkPro-Bold"/>
              </a:rPr>
              <a:t>Leader Epoch</a:t>
            </a:r>
            <a:endParaRPr lang="en-IN" dirty="0"/>
          </a:p>
        </p:txBody>
      </p:sp>
      <p:sp>
        <p:nvSpPr>
          <p:cNvPr id="3" name="Content Placeholder 2">
            <a:extLst>
              <a:ext uri="{FF2B5EF4-FFF2-40B4-BE49-F238E27FC236}">
                <a16:creationId xmlns:a16="http://schemas.microsoft.com/office/drawing/2014/main" id="{8AF9F29A-3B6A-098B-B47A-828529A3C93F}"/>
              </a:ext>
            </a:extLst>
          </p:cNvPr>
          <p:cNvSpPr>
            <a:spLocks noGrp="1"/>
          </p:cNvSpPr>
          <p:nvPr>
            <p:ph idx="1"/>
          </p:nvPr>
        </p:nvSpPr>
        <p:spPr>
          <a:xfrm>
            <a:off x="1293814" y="1828801"/>
            <a:ext cx="9601198" cy="3816219"/>
          </a:xfrm>
        </p:spPr>
        <p:txBody>
          <a:bodyPr/>
          <a:lstStyle/>
          <a:p>
            <a:pPr algn="l"/>
            <a:r>
              <a:rPr lang="en-US" b="0" i="0" dirty="0">
                <a:solidFill>
                  <a:srgbClr val="000000"/>
                </a:solidFill>
                <a:effectLst/>
                <a:latin typeface="MarkPro-NarrowBook"/>
              </a:rPr>
              <a:t>Each leader is associated with a unique, monotonically increasing number called the leader epoch. </a:t>
            </a:r>
          </a:p>
          <a:p>
            <a:pPr algn="l"/>
            <a:r>
              <a:rPr lang="en-US" b="0" i="0" dirty="0">
                <a:solidFill>
                  <a:srgbClr val="000000"/>
                </a:solidFill>
                <a:effectLst/>
                <a:latin typeface="MarkPro-NarrowBook"/>
              </a:rPr>
              <a:t>The epoch is used to keep track of what work was done while this replica was the leader and it will be increased whenever a new leader is elected. The leader epoch is very important for things like log reconciliation, which we’ll discuss shortly.</a:t>
            </a:r>
            <a:endParaRPr lang="en-IN" dirty="0"/>
          </a:p>
        </p:txBody>
      </p:sp>
    </p:spTree>
    <p:extLst>
      <p:ext uri="{BB962C8B-B14F-4D97-AF65-F5344CB8AC3E}">
        <p14:creationId xmlns:p14="http://schemas.microsoft.com/office/powerpoint/2010/main" val="121754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9F209-E448-73C8-4D6F-D4D664754E54}"/>
              </a:ext>
            </a:extLst>
          </p:cNvPr>
          <p:cNvSpPr>
            <a:spLocks noGrp="1"/>
          </p:cNvSpPr>
          <p:nvPr>
            <p:ph type="title"/>
          </p:nvPr>
        </p:nvSpPr>
        <p:spPr/>
        <p:txBody>
          <a:bodyPr/>
          <a:lstStyle/>
          <a:p>
            <a:endParaRPr lang="en-IN" dirty="0"/>
          </a:p>
        </p:txBody>
      </p:sp>
      <p:sp>
        <p:nvSpPr>
          <p:cNvPr id="4" name="Content Placeholder 3">
            <a:extLst>
              <a:ext uri="{FF2B5EF4-FFF2-40B4-BE49-F238E27FC236}">
                <a16:creationId xmlns:a16="http://schemas.microsoft.com/office/drawing/2014/main" id="{802DD4E9-3954-8683-EE78-8C7BA4B9632B}"/>
              </a:ext>
            </a:extLst>
          </p:cNvPr>
          <p:cNvSpPr>
            <a:spLocks noGrp="1"/>
          </p:cNvSpPr>
          <p:nvPr>
            <p:ph idx="1"/>
          </p:nvPr>
        </p:nvSpPr>
        <p:spPr/>
        <p:txBody>
          <a:bodyPr/>
          <a:lstStyle/>
          <a:p>
            <a:endParaRPr lang="en-IN"/>
          </a:p>
        </p:txBody>
      </p:sp>
      <p:pic>
        <p:nvPicPr>
          <p:cNvPr id="7172" name="Picture 4" descr="leader-epoch">
            <a:extLst>
              <a:ext uri="{FF2B5EF4-FFF2-40B4-BE49-F238E27FC236}">
                <a16:creationId xmlns:a16="http://schemas.microsoft.com/office/drawing/2014/main" id="{74031DE1-6859-54E2-8093-EBDCB48A2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 y="0"/>
            <a:ext cx="119967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93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B26E9-F71B-76AA-152C-53C4A8B81CE2}"/>
              </a:ext>
            </a:extLst>
          </p:cNvPr>
          <p:cNvSpPr>
            <a:spLocks noGrp="1"/>
          </p:cNvSpPr>
          <p:nvPr>
            <p:ph type="title"/>
          </p:nvPr>
        </p:nvSpPr>
        <p:spPr>
          <a:xfrm>
            <a:off x="1027484" y="2819400"/>
            <a:ext cx="9601200" cy="1219200"/>
          </a:xfrm>
        </p:spPr>
        <p:txBody>
          <a:bodyPr>
            <a:normAutofit/>
          </a:bodyPr>
          <a:lstStyle/>
          <a:p>
            <a:pPr algn="ctr"/>
            <a:r>
              <a:rPr lang="en-IN" b="1" i="0" dirty="0">
                <a:solidFill>
                  <a:srgbClr val="000000"/>
                </a:solidFill>
                <a:effectLst/>
                <a:latin typeface="MarkPro-Bold"/>
              </a:rPr>
              <a:t>Follower Fetch Request </a:t>
            </a:r>
            <a:endParaRPr lang="en-IN" b="1" dirty="0"/>
          </a:p>
        </p:txBody>
      </p:sp>
    </p:spTree>
    <p:extLst>
      <p:ext uri="{BB962C8B-B14F-4D97-AF65-F5344CB8AC3E}">
        <p14:creationId xmlns:p14="http://schemas.microsoft.com/office/powerpoint/2010/main" val="119799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08690-ACFA-8826-A859-AA360185CF0B}"/>
              </a:ext>
            </a:extLst>
          </p:cNvPr>
          <p:cNvSpPr>
            <a:spLocks noGrp="1"/>
          </p:cNvSpPr>
          <p:nvPr>
            <p:ph type="title"/>
          </p:nvPr>
        </p:nvSpPr>
        <p:spPr/>
        <p:txBody>
          <a:bodyPr/>
          <a:lstStyle/>
          <a:p>
            <a:r>
              <a:rPr lang="en-IN" dirty="0"/>
              <a:t>Follower Request</a:t>
            </a:r>
          </a:p>
        </p:txBody>
      </p:sp>
      <p:sp>
        <p:nvSpPr>
          <p:cNvPr id="3" name="Content Placeholder 2">
            <a:extLst>
              <a:ext uri="{FF2B5EF4-FFF2-40B4-BE49-F238E27FC236}">
                <a16:creationId xmlns:a16="http://schemas.microsoft.com/office/drawing/2014/main" id="{ED4C1ABF-E3CE-F428-D803-3EB442C6BCA4}"/>
              </a:ext>
            </a:extLst>
          </p:cNvPr>
          <p:cNvSpPr>
            <a:spLocks noGrp="1"/>
          </p:cNvSpPr>
          <p:nvPr>
            <p:ph idx="1"/>
          </p:nvPr>
        </p:nvSpPr>
        <p:spPr/>
        <p:txBody>
          <a:bodyPr/>
          <a:lstStyle/>
          <a:p>
            <a:pPr algn="l"/>
            <a:r>
              <a:rPr lang="en-US" b="0" i="0" dirty="0">
                <a:solidFill>
                  <a:srgbClr val="000000"/>
                </a:solidFill>
                <a:effectLst/>
                <a:latin typeface="MarkPro-NarrowBook"/>
              </a:rPr>
              <a:t>Whenever the leader appends new data into its local log, the followers will issue a fetch request to the leader, passing in the offset at which they need to begin fetching.</a:t>
            </a:r>
          </a:p>
          <a:p>
            <a:br>
              <a:rPr lang="en-US" dirty="0"/>
            </a:br>
            <a:endParaRPr lang="en-IN" dirty="0"/>
          </a:p>
        </p:txBody>
      </p:sp>
    </p:spTree>
    <p:extLst>
      <p:ext uri="{BB962C8B-B14F-4D97-AF65-F5344CB8AC3E}">
        <p14:creationId xmlns:p14="http://schemas.microsoft.com/office/powerpoint/2010/main" val="122470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ollower-fetch-request">
            <a:extLst>
              <a:ext uri="{FF2B5EF4-FFF2-40B4-BE49-F238E27FC236}">
                <a16:creationId xmlns:a16="http://schemas.microsoft.com/office/drawing/2014/main" id="{61909353-E517-214E-AD7F-1E81CF762D63}"/>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829444" y="1828800"/>
            <a:ext cx="8529937" cy="39624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follower-fetch-request">
            <a:extLst>
              <a:ext uri="{FF2B5EF4-FFF2-40B4-BE49-F238E27FC236}">
                <a16:creationId xmlns:a16="http://schemas.microsoft.com/office/drawing/2014/main" id="{D8CA6CFB-C7B6-6B1F-74A8-EB90C4440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9762"/>
            <a:ext cx="12192000" cy="566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4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15CF9-F27C-9663-A6EB-BA9457BB9792}"/>
              </a:ext>
            </a:extLst>
          </p:cNvPr>
          <p:cNvSpPr>
            <a:spLocks noGrp="1"/>
          </p:cNvSpPr>
          <p:nvPr>
            <p:ph type="title"/>
          </p:nvPr>
        </p:nvSpPr>
        <p:spPr>
          <a:xfrm>
            <a:off x="1295400" y="2701771"/>
            <a:ext cx="9601200" cy="1219200"/>
          </a:xfrm>
        </p:spPr>
        <p:txBody>
          <a:bodyPr>
            <a:normAutofit/>
          </a:bodyPr>
          <a:lstStyle/>
          <a:p>
            <a:pPr algn="ctr"/>
            <a:r>
              <a:rPr lang="en-IN" b="1" i="0" dirty="0">
                <a:solidFill>
                  <a:srgbClr val="FF0000"/>
                </a:solidFill>
                <a:effectLst/>
                <a:latin typeface="MarkPro-Bold"/>
              </a:rPr>
              <a:t>Follower Fetch Response</a:t>
            </a:r>
            <a:endParaRPr lang="en-IN" b="1" dirty="0">
              <a:solidFill>
                <a:srgbClr val="FF0000"/>
              </a:solidFill>
            </a:endParaRPr>
          </a:p>
        </p:txBody>
      </p:sp>
    </p:spTree>
    <p:extLst>
      <p:ext uri="{BB962C8B-B14F-4D97-AF65-F5344CB8AC3E}">
        <p14:creationId xmlns:p14="http://schemas.microsoft.com/office/powerpoint/2010/main" val="116280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48EA1-1F7C-1444-8490-99E6D9EB5308}"/>
              </a:ext>
            </a:extLst>
          </p:cNvPr>
          <p:cNvSpPr>
            <a:spLocks noGrp="1"/>
          </p:cNvSpPr>
          <p:nvPr>
            <p:ph type="title"/>
          </p:nvPr>
        </p:nvSpPr>
        <p:spPr/>
        <p:txBody>
          <a:bodyPr/>
          <a:lstStyle/>
          <a:p>
            <a:r>
              <a:rPr lang="en-IN" dirty="0"/>
              <a:t>Follower Response</a:t>
            </a:r>
          </a:p>
        </p:txBody>
      </p:sp>
      <p:sp>
        <p:nvSpPr>
          <p:cNvPr id="3" name="Content Placeholder 2">
            <a:extLst>
              <a:ext uri="{FF2B5EF4-FFF2-40B4-BE49-F238E27FC236}">
                <a16:creationId xmlns:a16="http://schemas.microsoft.com/office/drawing/2014/main" id="{85AB8C0E-4B31-6D46-246A-E20FA9C611F3}"/>
              </a:ext>
            </a:extLst>
          </p:cNvPr>
          <p:cNvSpPr>
            <a:spLocks noGrp="1"/>
          </p:cNvSpPr>
          <p:nvPr>
            <p:ph idx="1"/>
          </p:nvPr>
        </p:nvSpPr>
        <p:spPr/>
        <p:txBody>
          <a:bodyPr/>
          <a:lstStyle/>
          <a:p>
            <a:r>
              <a:rPr lang="en-US" b="0" i="0" dirty="0">
                <a:solidFill>
                  <a:srgbClr val="000000"/>
                </a:solidFill>
                <a:effectLst/>
                <a:latin typeface="MarkPro-NarrowBook"/>
              </a:rPr>
              <a:t>The leader will respond to the fetch request with the records starting at the specified offset.</a:t>
            </a:r>
          </a:p>
          <a:p>
            <a:r>
              <a:rPr lang="en-US" b="0" i="0" dirty="0">
                <a:solidFill>
                  <a:srgbClr val="000000"/>
                </a:solidFill>
                <a:effectLst/>
                <a:latin typeface="MarkPro-NarrowBook"/>
              </a:rPr>
              <a:t> The fetch response will also include the offset for each record and the current leader epoch. </a:t>
            </a:r>
          </a:p>
          <a:p>
            <a:r>
              <a:rPr lang="en-US" b="0" i="0" dirty="0">
                <a:solidFill>
                  <a:srgbClr val="000000"/>
                </a:solidFill>
                <a:effectLst/>
                <a:latin typeface="MarkPro-NarrowBook"/>
              </a:rPr>
              <a:t>The followers will then append those records to their own local logs.</a:t>
            </a:r>
            <a:endParaRPr lang="en-IN" dirty="0"/>
          </a:p>
        </p:txBody>
      </p:sp>
    </p:spTree>
    <p:extLst>
      <p:ext uri="{BB962C8B-B14F-4D97-AF65-F5344CB8AC3E}">
        <p14:creationId xmlns:p14="http://schemas.microsoft.com/office/powerpoint/2010/main" val="142940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42461C1F-DF86-65BF-CB79-660D4A0EC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32" y="139824"/>
            <a:ext cx="11789546" cy="657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31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E122-892D-596D-8D89-739D1F53AA6D}"/>
              </a:ext>
            </a:extLst>
          </p:cNvPr>
          <p:cNvSpPr>
            <a:spLocks noGrp="1"/>
          </p:cNvSpPr>
          <p:nvPr>
            <p:ph type="title"/>
          </p:nvPr>
        </p:nvSpPr>
        <p:spPr/>
        <p:txBody>
          <a:bodyPr/>
          <a:lstStyle/>
          <a:p>
            <a:br>
              <a:rPr lang="en-IN" dirty="0"/>
            </a:br>
            <a:r>
              <a:rPr lang="en-IN" dirty="0"/>
              <a:t>Committing Partition offsets</a:t>
            </a:r>
          </a:p>
        </p:txBody>
      </p:sp>
      <p:sp>
        <p:nvSpPr>
          <p:cNvPr id="3" name="Content Placeholder 2">
            <a:extLst>
              <a:ext uri="{FF2B5EF4-FFF2-40B4-BE49-F238E27FC236}">
                <a16:creationId xmlns:a16="http://schemas.microsoft.com/office/drawing/2014/main" id="{8AED6F3F-68AC-2FDA-092D-6651475DA4BD}"/>
              </a:ext>
            </a:extLst>
          </p:cNvPr>
          <p:cNvSpPr>
            <a:spLocks noGrp="1"/>
          </p:cNvSpPr>
          <p:nvPr>
            <p:ph idx="1"/>
          </p:nvPr>
        </p:nvSpPr>
        <p:spPr/>
        <p:txBody>
          <a:bodyPr>
            <a:normAutofit fontScale="92500" lnSpcReduction="10000"/>
          </a:bodyPr>
          <a:lstStyle/>
          <a:p>
            <a:pPr algn="l"/>
            <a:r>
              <a:rPr lang="en-US" b="0" i="0" dirty="0">
                <a:solidFill>
                  <a:srgbClr val="000000"/>
                </a:solidFill>
                <a:effectLst/>
                <a:latin typeface="MarkPro-NarrowBook"/>
              </a:rPr>
              <a:t>Once all of the followers in the ISR have fetched up to a particular offset, the records up to that offset are considered committed and are available for consumers. </a:t>
            </a:r>
            <a:r>
              <a:rPr lang="en-US" b="0" i="0" dirty="0">
                <a:solidFill>
                  <a:srgbClr val="FF0000"/>
                </a:solidFill>
                <a:effectLst/>
                <a:latin typeface="MarkPro-NarrowBook"/>
              </a:rPr>
              <a:t>This is designated by the high watermark.</a:t>
            </a:r>
          </a:p>
          <a:p>
            <a:pPr algn="l"/>
            <a:r>
              <a:rPr lang="en-US" b="0" i="0" dirty="0">
                <a:solidFill>
                  <a:srgbClr val="000000"/>
                </a:solidFill>
                <a:effectLst/>
                <a:latin typeface="MarkPro-NarrowBook"/>
              </a:rPr>
              <a:t>The leader is made aware of the highest offset fetched by the followers through the offset value sent in the fetch requests. For example, if a follower sends a fetch request to the leader that specifies offset 3, the leader knows that this follower has committed all records up to offset 3. Once all of the followers have reached offset 3, the leader will advance the high watermark accordingly.</a:t>
            </a:r>
          </a:p>
          <a:p>
            <a:endParaRPr lang="en-IN" dirty="0"/>
          </a:p>
        </p:txBody>
      </p:sp>
    </p:spTree>
    <p:extLst>
      <p:ext uri="{BB962C8B-B14F-4D97-AF65-F5344CB8AC3E}">
        <p14:creationId xmlns:p14="http://schemas.microsoft.com/office/powerpoint/2010/main" val="320061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2FAD-7740-F9BD-C128-4AAA17694D94}"/>
              </a:ext>
            </a:extLst>
          </p:cNvPr>
          <p:cNvSpPr>
            <a:spLocks noGrp="1"/>
          </p:cNvSpPr>
          <p:nvPr>
            <p:ph type="title"/>
          </p:nvPr>
        </p:nvSpPr>
        <p:spPr>
          <a:xfrm>
            <a:off x="292963" y="304800"/>
            <a:ext cx="10602050" cy="815975"/>
          </a:xfrm>
        </p:spPr>
        <p:txBody>
          <a:bodyPr>
            <a:normAutofit fontScale="90000"/>
          </a:bodyPr>
          <a:lstStyle/>
          <a:p>
            <a:br>
              <a:rPr lang="en-IN" b="1" i="0" dirty="0">
                <a:solidFill>
                  <a:srgbClr val="FF0000"/>
                </a:solidFill>
                <a:effectLst/>
                <a:latin typeface="MarkPro-Bold"/>
              </a:rPr>
            </a:br>
            <a:r>
              <a:rPr lang="en-IN" b="1" i="0" dirty="0">
                <a:solidFill>
                  <a:srgbClr val="FF0000"/>
                </a:solidFill>
                <a:effectLst/>
                <a:latin typeface="MarkPro-Bold"/>
              </a:rPr>
              <a:t>Kafka Manages Data and Metadata Separately</a:t>
            </a:r>
            <a:endParaRPr lang="en-IN" b="1" dirty="0">
              <a:solidFill>
                <a:srgbClr val="FF0000"/>
              </a:solidFill>
            </a:endParaRPr>
          </a:p>
        </p:txBody>
      </p:sp>
      <p:sp>
        <p:nvSpPr>
          <p:cNvPr id="3" name="Content Placeholder 2">
            <a:extLst>
              <a:ext uri="{FF2B5EF4-FFF2-40B4-BE49-F238E27FC236}">
                <a16:creationId xmlns:a16="http://schemas.microsoft.com/office/drawing/2014/main" id="{C98AFF91-99D5-7FA4-B25B-5FE7C8C298C4}"/>
              </a:ext>
            </a:extLst>
          </p:cNvPr>
          <p:cNvSpPr>
            <a:spLocks noGrp="1"/>
          </p:cNvSpPr>
          <p:nvPr>
            <p:ph idx="1"/>
          </p:nvPr>
        </p:nvSpPr>
        <p:spPr>
          <a:xfrm>
            <a:off x="479394" y="1120775"/>
            <a:ext cx="10415618" cy="4670426"/>
          </a:xfrm>
        </p:spPr>
        <p:txBody>
          <a:bodyPr/>
          <a:lstStyle/>
          <a:p>
            <a:r>
              <a:rPr lang="en-US" b="0" i="0" dirty="0">
                <a:solidFill>
                  <a:srgbClr val="000000"/>
                </a:solidFill>
                <a:effectLst/>
                <a:latin typeface="MarkPro-NarrowBook"/>
              </a:rPr>
              <a:t>The functions within a Kafka cluster are broken up into a data plane and a control plane.</a:t>
            </a:r>
          </a:p>
          <a:p>
            <a:r>
              <a:rPr lang="en-US" b="0" i="0" dirty="0">
                <a:solidFill>
                  <a:srgbClr val="000000"/>
                </a:solidFill>
                <a:effectLst/>
                <a:latin typeface="MarkPro-NarrowBook"/>
              </a:rPr>
              <a:t> The control plane handles management of all the metadata in the cluster.</a:t>
            </a:r>
          </a:p>
          <a:p>
            <a:r>
              <a:rPr lang="en-US" b="0" i="0" dirty="0">
                <a:solidFill>
                  <a:srgbClr val="000000"/>
                </a:solidFill>
                <a:effectLst/>
                <a:latin typeface="MarkPro-NarrowBook"/>
              </a:rPr>
              <a:t> The data plane deals with the actual data that we are writing to and reading from Kafka.</a:t>
            </a:r>
          </a:p>
          <a:p>
            <a:r>
              <a:rPr lang="en-US" b="0" i="0" dirty="0">
                <a:solidFill>
                  <a:srgbClr val="000000"/>
                </a:solidFill>
                <a:effectLst/>
                <a:latin typeface="MarkPro-NarrowBook"/>
              </a:rPr>
              <a:t> In this module we will focus on how the data plane handles client requests to interact with the data in our Kafka cluster.</a:t>
            </a:r>
            <a:endParaRPr lang="en-IN" dirty="0"/>
          </a:p>
        </p:txBody>
      </p:sp>
    </p:spTree>
    <p:extLst>
      <p:ext uri="{BB962C8B-B14F-4D97-AF65-F5344CB8AC3E}">
        <p14:creationId xmlns:p14="http://schemas.microsoft.com/office/powerpoint/2010/main" val="61721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0F78-4EE1-B522-35A0-64373FDF58C2}"/>
              </a:ext>
            </a:extLst>
          </p:cNvPr>
          <p:cNvSpPr>
            <a:spLocks noGrp="1"/>
          </p:cNvSpPr>
          <p:nvPr>
            <p:ph type="title"/>
          </p:nvPr>
        </p:nvSpPr>
        <p:spPr/>
        <p:txBody>
          <a:bodyPr>
            <a:normAutofit/>
          </a:bodyPr>
          <a:lstStyle/>
          <a:p>
            <a:r>
              <a:rPr lang="en-IN" b="0" i="0" dirty="0">
                <a:solidFill>
                  <a:srgbClr val="000000"/>
                </a:solidFill>
                <a:effectLst/>
                <a:latin typeface="MarkPro-Bold"/>
              </a:rPr>
              <a:t>Committing Partition Offsets</a:t>
            </a:r>
            <a:br>
              <a:rPr lang="en-IN" dirty="0"/>
            </a:br>
            <a:endParaRPr lang="en-IN" dirty="0"/>
          </a:p>
        </p:txBody>
      </p:sp>
      <p:pic>
        <p:nvPicPr>
          <p:cNvPr id="10242" name="Picture 2" descr="committing-partition-offsets">
            <a:extLst>
              <a:ext uri="{FF2B5EF4-FFF2-40B4-BE49-F238E27FC236}">
                <a16:creationId xmlns:a16="http://schemas.microsoft.com/office/drawing/2014/main" id="{1CC6CDAE-6C80-8043-C97C-B86FCE143AD9}"/>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93813" y="1784411"/>
            <a:ext cx="9369505"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67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D6B4-077D-7BE8-7946-9F909208EDFC}"/>
              </a:ext>
            </a:extLst>
          </p:cNvPr>
          <p:cNvSpPr>
            <a:spLocks noGrp="1"/>
          </p:cNvSpPr>
          <p:nvPr>
            <p:ph type="title"/>
          </p:nvPr>
        </p:nvSpPr>
        <p:spPr/>
        <p:txBody>
          <a:bodyPr/>
          <a:lstStyle/>
          <a:p>
            <a:r>
              <a:rPr lang="en-IN" dirty="0"/>
              <a:t>Advancing the Follower watermark</a:t>
            </a:r>
          </a:p>
        </p:txBody>
      </p:sp>
      <p:sp>
        <p:nvSpPr>
          <p:cNvPr id="3" name="Content Placeholder 2">
            <a:extLst>
              <a:ext uri="{FF2B5EF4-FFF2-40B4-BE49-F238E27FC236}">
                <a16:creationId xmlns:a16="http://schemas.microsoft.com/office/drawing/2014/main" id="{23A10306-B60E-2658-E546-3D2A92219B82}"/>
              </a:ext>
            </a:extLst>
          </p:cNvPr>
          <p:cNvSpPr>
            <a:spLocks noGrp="1"/>
          </p:cNvSpPr>
          <p:nvPr>
            <p:ph idx="1"/>
          </p:nvPr>
        </p:nvSpPr>
        <p:spPr/>
        <p:txBody>
          <a:bodyPr/>
          <a:lstStyle/>
          <a:p>
            <a:pPr algn="l"/>
            <a:r>
              <a:rPr lang="en-US" b="0" i="0" dirty="0">
                <a:solidFill>
                  <a:srgbClr val="000000"/>
                </a:solidFill>
                <a:effectLst/>
                <a:latin typeface="MarkPro-NarrowBook"/>
              </a:rPr>
              <a:t>The leader, in turn, uses the fetch response to inform followers of the current high watermark. </a:t>
            </a:r>
          </a:p>
          <a:p>
            <a:pPr algn="l"/>
            <a:r>
              <a:rPr lang="en-US" b="0" i="0" dirty="0">
                <a:solidFill>
                  <a:srgbClr val="000000"/>
                </a:solidFill>
                <a:effectLst/>
                <a:latin typeface="MarkPro-NarrowBook"/>
              </a:rPr>
              <a:t>Because this process is asynchronous, the followers’ high watermark will typically lag behind the actual high watermark held by the leader.</a:t>
            </a:r>
          </a:p>
          <a:p>
            <a:br>
              <a:rPr lang="en-US" dirty="0"/>
            </a:br>
            <a:endParaRPr lang="en-IN" dirty="0"/>
          </a:p>
        </p:txBody>
      </p:sp>
    </p:spTree>
    <p:extLst>
      <p:ext uri="{BB962C8B-B14F-4D97-AF65-F5344CB8AC3E}">
        <p14:creationId xmlns:p14="http://schemas.microsoft.com/office/powerpoint/2010/main" val="314103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59CD4-502E-54A2-E3F2-0AF69071FB7E}"/>
              </a:ext>
            </a:extLst>
          </p:cNvPr>
          <p:cNvSpPr>
            <a:spLocks noGrp="1"/>
          </p:cNvSpPr>
          <p:nvPr>
            <p:ph type="title"/>
          </p:nvPr>
        </p:nvSpPr>
        <p:spPr/>
        <p:txBody>
          <a:bodyPr>
            <a:normAutofit fontScale="90000"/>
          </a:bodyPr>
          <a:lstStyle/>
          <a:p>
            <a:br>
              <a:rPr lang="en-US" b="0" i="0" dirty="0">
                <a:solidFill>
                  <a:srgbClr val="000000"/>
                </a:solidFill>
                <a:effectLst/>
                <a:latin typeface="MarkPro-Bold"/>
              </a:rPr>
            </a:br>
            <a:r>
              <a:rPr lang="en-US" b="0" i="0" dirty="0">
                <a:solidFill>
                  <a:srgbClr val="000000"/>
                </a:solidFill>
                <a:effectLst/>
                <a:latin typeface="MarkPro-Bold"/>
              </a:rPr>
              <a:t>Advancing the Follower High Watermark</a:t>
            </a:r>
            <a:br>
              <a:rPr lang="en-US" dirty="0"/>
            </a:br>
            <a:endParaRPr lang="en-IN" dirty="0"/>
          </a:p>
        </p:txBody>
      </p:sp>
      <p:pic>
        <p:nvPicPr>
          <p:cNvPr id="11266" name="Picture 2" descr="advancing-the-follower-high-watermark">
            <a:extLst>
              <a:ext uri="{FF2B5EF4-FFF2-40B4-BE49-F238E27FC236}">
                <a16:creationId xmlns:a16="http://schemas.microsoft.com/office/drawing/2014/main" id="{54907C14-4267-4AEE-C518-CF478582D233}"/>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67650" y="1713391"/>
            <a:ext cx="9556375"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70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1F04F-56DE-8BFA-5E33-5395B789744C}"/>
              </a:ext>
            </a:extLst>
          </p:cNvPr>
          <p:cNvSpPr>
            <a:spLocks noGrp="1"/>
          </p:cNvSpPr>
          <p:nvPr>
            <p:ph type="title"/>
          </p:nvPr>
        </p:nvSpPr>
        <p:spPr/>
        <p:txBody>
          <a:bodyPr/>
          <a:lstStyle/>
          <a:p>
            <a:r>
              <a:rPr lang="en-IN" dirty="0"/>
              <a:t>Handling Leader failure</a:t>
            </a:r>
          </a:p>
        </p:txBody>
      </p:sp>
      <p:sp>
        <p:nvSpPr>
          <p:cNvPr id="3" name="Content Placeholder 2">
            <a:extLst>
              <a:ext uri="{FF2B5EF4-FFF2-40B4-BE49-F238E27FC236}">
                <a16:creationId xmlns:a16="http://schemas.microsoft.com/office/drawing/2014/main" id="{B4C8C86C-B02C-1B3B-B7FE-468FB4E63F4F}"/>
              </a:ext>
            </a:extLst>
          </p:cNvPr>
          <p:cNvSpPr>
            <a:spLocks noGrp="1"/>
          </p:cNvSpPr>
          <p:nvPr>
            <p:ph idx="1"/>
          </p:nvPr>
        </p:nvSpPr>
        <p:spPr/>
        <p:txBody>
          <a:bodyPr>
            <a:normAutofit fontScale="92500" lnSpcReduction="10000"/>
          </a:bodyPr>
          <a:lstStyle/>
          <a:p>
            <a:pPr algn="l"/>
            <a:r>
              <a:rPr lang="en-US" b="0" i="0" dirty="0">
                <a:solidFill>
                  <a:srgbClr val="000000"/>
                </a:solidFill>
                <a:effectLst/>
                <a:latin typeface="MarkPro-NarrowBook"/>
              </a:rPr>
              <a:t>If a leader fails, or if for some other reason we need to choose a new leader, one of the brokers in the ISR will be chosen as the new leader. The process of leader election and notification of affected followers is handled by the control plane. The important thing for the data plane is that no data is lost in the process. That is why a new leader can only be selected from the ISR, unless the topic has been specifically configured to allow replicas that are not in sync to be selected. We know that all of the replicas in the ISR are up to date with the latest committed offset.</a:t>
            </a:r>
          </a:p>
          <a:p>
            <a:pPr algn="l"/>
            <a:r>
              <a:rPr lang="en-US" b="0" i="0" dirty="0">
                <a:solidFill>
                  <a:srgbClr val="000000"/>
                </a:solidFill>
                <a:effectLst/>
                <a:latin typeface="MarkPro-NarrowBook"/>
              </a:rPr>
              <a:t>Once a new leader is elected, the leader epoch will be incremented and the new leader will begin accepting produce requests.</a:t>
            </a:r>
          </a:p>
          <a:p>
            <a:endParaRPr lang="en-IN" dirty="0"/>
          </a:p>
        </p:txBody>
      </p:sp>
    </p:spTree>
    <p:extLst>
      <p:ext uri="{BB962C8B-B14F-4D97-AF65-F5344CB8AC3E}">
        <p14:creationId xmlns:p14="http://schemas.microsoft.com/office/powerpoint/2010/main" val="304396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6702F-B92F-08FC-458F-97F0A7F96147}"/>
              </a:ext>
            </a:extLst>
          </p:cNvPr>
          <p:cNvSpPr>
            <a:spLocks noGrp="1"/>
          </p:cNvSpPr>
          <p:nvPr>
            <p:ph type="title"/>
          </p:nvPr>
        </p:nvSpPr>
        <p:spPr>
          <a:xfrm>
            <a:off x="223007" y="304800"/>
            <a:ext cx="11487200" cy="1066800"/>
          </a:xfrm>
        </p:spPr>
        <p:txBody>
          <a:bodyPr>
            <a:normAutofit fontScale="90000"/>
          </a:bodyPr>
          <a:lstStyle/>
          <a:p>
            <a:r>
              <a:rPr lang="en-IN" b="1" i="0" dirty="0">
                <a:solidFill>
                  <a:srgbClr val="000000"/>
                </a:solidFill>
                <a:effectLst/>
                <a:latin typeface="MarkPro-Bold"/>
              </a:rPr>
              <a:t>Handling Leader Failure</a:t>
            </a:r>
            <a:br>
              <a:rPr lang="en-IN" b="1" dirty="0"/>
            </a:br>
            <a:endParaRPr lang="en-IN" b="1" dirty="0"/>
          </a:p>
        </p:txBody>
      </p:sp>
      <p:pic>
        <p:nvPicPr>
          <p:cNvPr id="12290" name="Picture 2" descr="handling-leader-failure">
            <a:extLst>
              <a:ext uri="{FF2B5EF4-FFF2-40B4-BE49-F238E27FC236}">
                <a16:creationId xmlns:a16="http://schemas.microsoft.com/office/drawing/2014/main" id="{83714DC0-C594-E9DD-45D5-9E85A2B402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701" y="1371600"/>
            <a:ext cx="11487200" cy="5042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00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F0655-5B99-3961-0495-20775FEB7FD4}"/>
              </a:ext>
            </a:extLst>
          </p:cNvPr>
          <p:cNvSpPr>
            <a:spLocks noGrp="1"/>
          </p:cNvSpPr>
          <p:nvPr>
            <p:ph type="title"/>
          </p:nvPr>
        </p:nvSpPr>
        <p:spPr/>
        <p:txBody>
          <a:bodyPr>
            <a:normAutofit fontScale="90000"/>
          </a:bodyPr>
          <a:lstStyle/>
          <a:p>
            <a:pPr algn="l"/>
            <a:r>
              <a:rPr lang="en-IN" b="0" i="0" dirty="0">
                <a:solidFill>
                  <a:srgbClr val="000000"/>
                </a:solidFill>
                <a:effectLst/>
                <a:latin typeface="MarkPro-Bold"/>
              </a:rPr>
              <a:t>Temporary Decreased High Watermark</a:t>
            </a:r>
            <a:br>
              <a:rPr lang="en-IN" b="0" i="0" dirty="0">
                <a:solidFill>
                  <a:srgbClr val="000000"/>
                </a:solidFill>
                <a:effectLst/>
                <a:latin typeface="MarkPro-Bold"/>
              </a:rPr>
            </a:br>
            <a:br>
              <a:rPr lang="en-IN" dirty="0"/>
            </a:br>
            <a:endParaRPr lang="en-IN" dirty="0"/>
          </a:p>
        </p:txBody>
      </p:sp>
      <p:sp>
        <p:nvSpPr>
          <p:cNvPr id="3" name="Content Placeholder 2">
            <a:extLst>
              <a:ext uri="{FF2B5EF4-FFF2-40B4-BE49-F238E27FC236}">
                <a16:creationId xmlns:a16="http://schemas.microsoft.com/office/drawing/2014/main" id="{8863A45A-F00E-BCF4-6218-6CAF65D20566}"/>
              </a:ext>
            </a:extLst>
          </p:cNvPr>
          <p:cNvSpPr>
            <a:spLocks noGrp="1"/>
          </p:cNvSpPr>
          <p:nvPr>
            <p:ph idx="1"/>
          </p:nvPr>
        </p:nvSpPr>
        <p:spPr/>
        <p:txBody>
          <a:bodyPr/>
          <a:lstStyle/>
          <a:p>
            <a:r>
              <a:rPr lang="en-US" dirty="0"/>
              <a:t>When a new leader is elected, its high watermark could be less than the actual high watermark. If this happens, any fetch requests for an offset that is between the current leader’s high watermark and the actual will trigger a retriable OFFSET_NOT_AVAILABLE error. The consumer will continue trying to fetch until the high watermark is updated, at which point processing will continue as normal</a:t>
            </a:r>
            <a:endParaRPr lang="en-IN" dirty="0"/>
          </a:p>
        </p:txBody>
      </p:sp>
    </p:spTree>
    <p:extLst>
      <p:ext uri="{BB962C8B-B14F-4D97-AF65-F5344CB8AC3E}">
        <p14:creationId xmlns:p14="http://schemas.microsoft.com/office/powerpoint/2010/main" val="258817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DDD7-D706-9743-6DC7-B080392853F3}"/>
              </a:ext>
            </a:extLst>
          </p:cNvPr>
          <p:cNvSpPr>
            <a:spLocks noGrp="1"/>
          </p:cNvSpPr>
          <p:nvPr>
            <p:ph type="title"/>
          </p:nvPr>
        </p:nvSpPr>
        <p:spPr/>
        <p:txBody>
          <a:bodyPr>
            <a:normAutofit fontScale="90000"/>
          </a:bodyPr>
          <a:lstStyle/>
          <a:p>
            <a:br>
              <a:rPr lang="en-IN" b="1" i="0" dirty="0">
                <a:solidFill>
                  <a:srgbClr val="000000"/>
                </a:solidFill>
                <a:effectLst/>
                <a:latin typeface="MarkPro-Bold"/>
              </a:rPr>
            </a:br>
            <a:r>
              <a:rPr lang="en-IN" b="1" i="0" dirty="0">
                <a:solidFill>
                  <a:srgbClr val="000000"/>
                </a:solidFill>
                <a:effectLst/>
                <a:latin typeface="MarkPro-Bold"/>
              </a:rPr>
              <a:t>Temporary Decreased High Watermark</a:t>
            </a:r>
            <a:br>
              <a:rPr lang="en-IN" b="1" dirty="0"/>
            </a:br>
            <a:endParaRPr lang="en-IN" b="1" dirty="0"/>
          </a:p>
        </p:txBody>
      </p:sp>
      <p:pic>
        <p:nvPicPr>
          <p:cNvPr id="7170" name="Picture 2">
            <a:extLst>
              <a:ext uri="{FF2B5EF4-FFF2-40B4-BE49-F238E27FC236}">
                <a16:creationId xmlns:a16="http://schemas.microsoft.com/office/drawing/2014/main" id="{1CD8D0B2-7F0F-8D00-A4E2-772872111A7F}"/>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28493" y="1828800"/>
            <a:ext cx="953184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4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9D01-2FF5-95B6-0DF9-E3D0E9A64CB6}"/>
              </a:ext>
            </a:extLst>
          </p:cNvPr>
          <p:cNvSpPr>
            <a:spLocks noGrp="1"/>
          </p:cNvSpPr>
          <p:nvPr>
            <p:ph type="title"/>
          </p:nvPr>
        </p:nvSpPr>
        <p:spPr/>
        <p:txBody>
          <a:bodyPr>
            <a:normAutofit/>
          </a:bodyPr>
          <a:lstStyle/>
          <a:p>
            <a:r>
              <a:rPr lang="en-IN" b="0" i="0" dirty="0">
                <a:solidFill>
                  <a:srgbClr val="000000"/>
                </a:solidFill>
                <a:effectLst/>
                <a:latin typeface="MarkPro-Bold"/>
              </a:rPr>
              <a:t>Partition Replica Reconciliation</a:t>
            </a:r>
            <a:endParaRPr lang="en-IN" dirty="0"/>
          </a:p>
        </p:txBody>
      </p:sp>
      <p:sp>
        <p:nvSpPr>
          <p:cNvPr id="3" name="Content Placeholder 2">
            <a:extLst>
              <a:ext uri="{FF2B5EF4-FFF2-40B4-BE49-F238E27FC236}">
                <a16:creationId xmlns:a16="http://schemas.microsoft.com/office/drawing/2014/main" id="{37FAEC62-F4C5-205E-D447-CE6864096DBA}"/>
              </a:ext>
            </a:extLst>
          </p:cNvPr>
          <p:cNvSpPr>
            <a:spLocks noGrp="1"/>
          </p:cNvSpPr>
          <p:nvPr>
            <p:ph idx="1"/>
          </p:nvPr>
        </p:nvSpPr>
        <p:spPr>
          <a:xfrm>
            <a:off x="1293814" y="1828800"/>
            <a:ext cx="9744300" cy="4724399"/>
          </a:xfrm>
        </p:spPr>
        <p:txBody>
          <a:bodyPr>
            <a:normAutofit fontScale="92500"/>
          </a:bodyPr>
          <a:lstStyle/>
          <a:p>
            <a:r>
              <a:rPr lang="en-US" b="0" i="0" dirty="0">
                <a:solidFill>
                  <a:srgbClr val="000000"/>
                </a:solidFill>
                <a:effectLst/>
                <a:latin typeface="MarkPro-NarrowBook"/>
              </a:rPr>
              <a:t>Immediately after a new leader election, it is possible that some replicas may have uncommitted records that are out of sync with the new leader. </a:t>
            </a:r>
          </a:p>
          <a:p>
            <a:r>
              <a:rPr lang="en-US" b="0" i="0" dirty="0">
                <a:solidFill>
                  <a:srgbClr val="000000"/>
                </a:solidFill>
                <a:effectLst/>
                <a:latin typeface="MarkPro-NarrowBook"/>
              </a:rPr>
              <a:t>This is why the leader's high watermark is not current yet. It can’t be until it knows the offset that each follower has caught up to.</a:t>
            </a:r>
          </a:p>
          <a:p>
            <a:r>
              <a:rPr lang="en-US" b="0" i="0" dirty="0">
                <a:solidFill>
                  <a:srgbClr val="000000"/>
                </a:solidFill>
                <a:effectLst/>
                <a:latin typeface="MarkPro-NarrowBook"/>
              </a:rPr>
              <a:t> We can’t move forward until this is resolved. This is done through a process called replica reconciliation. </a:t>
            </a:r>
          </a:p>
          <a:p>
            <a:r>
              <a:rPr lang="en-US" b="0" i="0" dirty="0">
                <a:solidFill>
                  <a:srgbClr val="000000"/>
                </a:solidFill>
                <a:effectLst/>
                <a:latin typeface="MarkPro-NarrowBook"/>
              </a:rPr>
              <a:t>The first step in reconciliation begins when the out-of-sync follower sends a fetch request. In our example, the request shows that the follower is fetching an offset that is higher than the high watermark for its current epoch.</a:t>
            </a:r>
            <a:endParaRPr lang="en-IN" dirty="0"/>
          </a:p>
        </p:txBody>
      </p:sp>
    </p:spTree>
    <p:extLst>
      <p:ext uri="{BB962C8B-B14F-4D97-AF65-F5344CB8AC3E}">
        <p14:creationId xmlns:p14="http://schemas.microsoft.com/office/powerpoint/2010/main" val="26801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2EB4D-E63F-932D-4F03-19DCC5DAF08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527BC8F-ABFB-B299-5DCA-596CDD9BD15D}"/>
              </a:ext>
            </a:extLst>
          </p:cNvPr>
          <p:cNvSpPr>
            <a:spLocks noGrp="1"/>
          </p:cNvSpPr>
          <p:nvPr>
            <p:ph idx="1"/>
          </p:nvPr>
        </p:nvSpPr>
        <p:spPr/>
        <p:txBody>
          <a:bodyPr/>
          <a:lstStyle/>
          <a:p>
            <a:endParaRPr lang="en-IN" dirty="0"/>
          </a:p>
        </p:txBody>
      </p:sp>
      <p:pic>
        <p:nvPicPr>
          <p:cNvPr id="8194" name="Picture 2">
            <a:extLst>
              <a:ext uri="{FF2B5EF4-FFF2-40B4-BE49-F238E27FC236}">
                <a16:creationId xmlns:a16="http://schemas.microsoft.com/office/drawing/2014/main" id="{4B87857F-9F77-C03B-81D7-81A10BBD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57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EB2CB-1753-238A-2323-5FB902785D33}"/>
              </a:ext>
            </a:extLst>
          </p:cNvPr>
          <p:cNvSpPr>
            <a:spLocks noGrp="1"/>
          </p:cNvSpPr>
          <p:nvPr>
            <p:ph type="title"/>
          </p:nvPr>
        </p:nvSpPr>
        <p:spPr/>
        <p:txBody>
          <a:bodyPr>
            <a:normAutofit fontScale="90000"/>
          </a:bodyPr>
          <a:lstStyle/>
          <a:p>
            <a:r>
              <a:rPr lang="en-US" b="0" i="0" dirty="0">
                <a:solidFill>
                  <a:srgbClr val="000000"/>
                </a:solidFill>
                <a:effectLst/>
                <a:latin typeface="MarkPro-Bold"/>
              </a:rPr>
              <a:t>Fetch Response Informs Follower of Divergence</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028B8A52-A20E-1DBB-3525-08E1640EB1FE}"/>
              </a:ext>
            </a:extLst>
          </p:cNvPr>
          <p:cNvSpPr>
            <a:spLocks noGrp="1"/>
          </p:cNvSpPr>
          <p:nvPr>
            <p:ph idx="1"/>
          </p:nvPr>
        </p:nvSpPr>
        <p:spPr/>
        <p:txBody>
          <a:bodyPr/>
          <a:lstStyle/>
          <a:p>
            <a:r>
              <a:rPr lang="en-US" b="0" i="0" dirty="0">
                <a:solidFill>
                  <a:srgbClr val="000000"/>
                </a:solidFill>
                <a:effectLst/>
                <a:latin typeface="MarkPro-NarrowBook"/>
              </a:rPr>
              <a:t>When the leader receives the fetch request it will check it against its own log and determine that the offset being requested is not valid for that epoch. </a:t>
            </a:r>
          </a:p>
          <a:p>
            <a:r>
              <a:rPr lang="en-US" b="0" i="0" dirty="0">
                <a:solidFill>
                  <a:srgbClr val="000000"/>
                </a:solidFill>
                <a:effectLst/>
                <a:latin typeface="MarkPro-NarrowBook"/>
              </a:rPr>
              <a:t>It will then send a response to the follower telling it what offset that epoch should end at. The leader leaves it to the follower to perform the cleanup.</a:t>
            </a:r>
            <a:endParaRPr lang="en-IN" dirty="0"/>
          </a:p>
        </p:txBody>
      </p:sp>
    </p:spTree>
    <p:extLst>
      <p:ext uri="{BB962C8B-B14F-4D97-AF65-F5344CB8AC3E}">
        <p14:creationId xmlns:p14="http://schemas.microsoft.com/office/powerpoint/2010/main" val="240412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992F-3195-D536-283A-C024DE33529B}"/>
              </a:ext>
            </a:extLst>
          </p:cNvPr>
          <p:cNvSpPr>
            <a:spLocks noGrp="1"/>
          </p:cNvSpPr>
          <p:nvPr>
            <p:ph type="title"/>
          </p:nvPr>
        </p:nvSpPr>
        <p:spPr>
          <a:xfrm>
            <a:off x="140986" y="217543"/>
            <a:ext cx="9601200" cy="1219200"/>
          </a:xfrm>
        </p:spPr>
        <p:txBody>
          <a:bodyPr/>
          <a:lstStyle/>
          <a:p>
            <a:r>
              <a:rPr lang="en-US" dirty="0"/>
              <a:t>Inside the Apache Kafka Broker</a:t>
            </a:r>
            <a:endParaRPr lang="en-IN" dirty="0"/>
          </a:p>
        </p:txBody>
      </p:sp>
      <p:pic>
        <p:nvPicPr>
          <p:cNvPr id="2050" name="Picture 2">
            <a:extLst>
              <a:ext uri="{FF2B5EF4-FFF2-40B4-BE49-F238E27FC236}">
                <a16:creationId xmlns:a16="http://schemas.microsoft.com/office/drawing/2014/main" id="{4964736B-19D0-8533-0788-78F76F90CB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7464" y="1420427"/>
            <a:ext cx="9286043" cy="5220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22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81E96-4F49-C2A9-DA2C-1AAA2021961C}"/>
              </a:ext>
            </a:extLst>
          </p:cNvPr>
          <p:cNvSpPr>
            <a:spLocks noGrp="1"/>
          </p:cNvSpPr>
          <p:nvPr>
            <p:ph type="title"/>
          </p:nvPr>
        </p:nvSpPr>
        <p:spPr>
          <a:xfrm>
            <a:off x="1073020" y="304800"/>
            <a:ext cx="9821993" cy="1219200"/>
          </a:xfrm>
        </p:spPr>
        <p:txBody>
          <a:bodyPr>
            <a:normAutofit fontScale="90000"/>
          </a:bodyPr>
          <a:lstStyle/>
          <a:p>
            <a:r>
              <a:rPr lang="en-US" b="0" i="0" dirty="0">
                <a:solidFill>
                  <a:srgbClr val="000000"/>
                </a:solidFill>
                <a:effectLst/>
                <a:latin typeface="MarkPro-Bold"/>
              </a:rPr>
              <a:t>Fetch Response Informs Follower of Divergence</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654C000F-42E8-38AC-54B1-E6BA9683A678}"/>
              </a:ext>
            </a:extLst>
          </p:cNvPr>
          <p:cNvSpPr>
            <a:spLocks noGrp="1"/>
          </p:cNvSpPr>
          <p:nvPr>
            <p:ph idx="1"/>
          </p:nvPr>
        </p:nvSpPr>
        <p:spPr/>
        <p:txBody>
          <a:bodyPr/>
          <a:lstStyle/>
          <a:p>
            <a:endParaRPr lang="en-IN"/>
          </a:p>
        </p:txBody>
      </p:sp>
      <p:pic>
        <p:nvPicPr>
          <p:cNvPr id="9218" name="Picture 2">
            <a:extLst>
              <a:ext uri="{FF2B5EF4-FFF2-40B4-BE49-F238E27FC236}">
                <a16:creationId xmlns:a16="http://schemas.microsoft.com/office/drawing/2014/main" id="{3CEA8975-733D-E4B3-ACD6-85D44163D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3651"/>
            <a:ext cx="121920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26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4C996-C26A-B6BF-CA9D-4C22E7F58FB7}"/>
              </a:ext>
            </a:extLst>
          </p:cNvPr>
          <p:cNvSpPr>
            <a:spLocks noGrp="1"/>
          </p:cNvSpPr>
          <p:nvPr>
            <p:ph type="title"/>
          </p:nvPr>
        </p:nvSpPr>
        <p:spPr/>
        <p:txBody>
          <a:bodyPr>
            <a:normAutofit fontScale="90000"/>
          </a:bodyPr>
          <a:lstStyle/>
          <a:p>
            <a:r>
              <a:rPr lang="en-US" b="0" i="0" dirty="0">
                <a:solidFill>
                  <a:srgbClr val="000000"/>
                </a:solidFill>
                <a:effectLst/>
                <a:latin typeface="MarkPro-Bold"/>
              </a:rPr>
              <a:t>Follower Truncates Log to Match Leader Log</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D60BC65F-44DA-5617-B5D9-07E1AF9EBD50}"/>
              </a:ext>
            </a:extLst>
          </p:cNvPr>
          <p:cNvSpPr>
            <a:spLocks noGrp="1"/>
          </p:cNvSpPr>
          <p:nvPr>
            <p:ph idx="1"/>
          </p:nvPr>
        </p:nvSpPr>
        <p:spPr/>
        <p:txBody>
          <a:bodyPr/>
          <a:lstStyle/>
          <a:p>
            <a:r>
              <a:rPr lang="en-US" b="0" i="0" dirty="0">
                <a:solidFill>
                  <a:srgbClr val="000000"/>
                </a:solidFill>
                <a:effectLst/>
                <a:latin typeface="MarkPro-NarrowBook"/>
              </a:rPr>
              <a:t>The follower will use the information in the fetch response to truncate the extraneous data so that it will be in sync with the leader.</a:t>
            </a:r>
            <a:endParaRPr lang="en-IN" dirty="0"/>
          </a:p>
        </p:txBody>
      </p:sp>
    </p:spTree>
    <p:extLst>
      <p:ext uri="{BB962C8B-B14F-4D97-AF65-F5344CB8AC3E}">
        <p14:creationId xmlns:p14="http://schemas.microsoft.com/office/powerpoint/2010/main" val="367442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A152-E7B8-9DC0-34E9-725091A2EB8D}"/>
              </a:ext>
            </a:extLst>
          </p:cNvPr>
          <p:cNvSpPr>
            <a:spLocks noGrp="1"/>
          </p:cNvSpPr>
          <p:nvPr>
            <p:ph type="title"/>
          </p:nvPr>
        </p:nvSpPr>
        <p:spPr>
          <a:xfrm>
            <a:off x="152567" y="202163"/>
            <a:ext cx="11448494" cy="1219200"/>
          </a:xfrm>
        </p:spPr>
        <p:txBody>
          <a:bodyPr>
            <a:normAutofit/>
          </a:bodyPr>
          <a:lstStyle/>
          <a:p>
            <a:r>
              <a:rPr lang="en-US" b="0" i="0" dirty="0">
                <a:solidFill>
                  <a:srgbClr val="000000"/>
                </a:solidFill>
                <a:effectLst/>
                <a:latin typeface="MarkPro-Bold"/>
              </a:rPr>
              <a:t>Follower Truncates Log to Match Leader Log</a:t>
            </a:r>
            <a:endParaRPr lang="en-IN" dirty="0"/>
          </a:p>
        </p:txBody>
      </p:sp>
      <p:pic>
        <p:nvPicPr>
          <p:cNvPr id="10242" name="Picture 2">
            <a:extLst>
              <a:ext uri="{FF2B5EF4-FFF2-40B4-BE49-F238E27FC236}">
                <a16:creationId xmlns:a16="http://schemas.microsoft.com/office/drawing/2014/main" id="{0DCDBBFD-C05E-1F8F-BFE3-CC89E43F2A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638" y="1530220"/>
            <a:ext cx="11937182" cy="499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43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E536D-C484-5839-C4E8-2C78C3505B98}"/>
              </a:ext>
            </a:extLst>
          </p:cNvPr>
          <p:cNvSpPr>
            <a:spLocks noGrp="1"/>
          </p:cNvSpPr>
          <p:nvPr>
            <p:ph type="title"/>
          </p:nvPr>
        </p:nvSpPr>
        <p:spPr/>
        <p:txBody>
          <a:bodyPr>
            <a:normAutofit fontScale="90000"/>
          </a:bodyPr>
          <a:lstStyle/>
          <a:p>
            <a:r>
              <a:rPr lang="en-US" b="0" i="0" dirty="0">
                <a:solidFill>
                  <a:srgbClr val="000000"/>
                </a:solidFill>
                <a:effectLst/>
                <a:latin typeface="MarkPro-Bold"/>
              </a:rPr>
              <a:t>Subsequent Fetch with Updated Offset and Epoch</a:t>
            </a:r>
            <a:br>
              <a:rPr lang="en-US" dirty="0"/>
            </a:br>
            <a:endParaRPr lang="en-IN" dirty="0"/>
          </a:p>
        </p:txBody>
      </p:sp>
      <p:sp>
        <p:nvSpPr>
          <p:cNvPr id="3" name="Content Placeholder 2">
            <a:extLst>
              <a:ext uri="{FF2B5EF4-FFF2-40B4-BE49-F238E27FC236}">
                <a16:creationId xmlns:a16="http://schemas.microsoft.com/office/drawing/2014/main" id="{8FA7DF82-7893-DB57-D743-F9EC08F610D2}"/>
              </a:ext>
            </a:extLst>
          </p:cNvPr>
          <p:cNvSpPr>
            <a:spLocks noGrp="1"/>
          </p:cNvSpPr>
          <p:nvPr>
            <p:ph idx="1"/>
          </p:nvPr>
        </p:nvSpPr>
        <p:spPr/>
        <p:txBody>
          <a:bodyPr/>
          <a:lstStyle/>
          <a:p>
            <a:pPr algn="l"/>
            <a:r>
              <a:rPr lang="en-US" b="0" i="0" dirty="0">
                <a:solidFill>
                  <a:srgbClr val="000000"/>
                </a:solidFill>
                <a:effectLst/>
                <a:latin typeface="MarkPro-NarrowBook"/>
              </a:rPr>
              <a:t>Now the follower can send that fetch request again, but this time with the correct offset.</a:t>
            </a:r>
          </a:p>
          <a:p>
            <a:endParaRPr lang="en-IN" dirty="0"/>
          </a:p>
        </p:txBody>
      </p:sp>
    </p:spTree>
    <p:extLst>
      <p:ext uri="{BB962C8B-B14F-4D97-AF65-F5344CB8AC3E}">
        <p14:creationId xmlns:p14="http://schemas.microsoft.com/office/powerpoint/2010/main" val="125385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7964-8CF8-4B15-4FB5-9AA9EE5BF03C}"/>
              </a:ext>
            </a:extLst>
          </p:cNvPr>
          <p:cNvSpPr>
            <a:spLocks noGrp="1"/>
          </p:cNvSpPr>
          <p:nvPr>
            <p:ph type="title"/>
          </p:nvPr>
        </p:nvSpPr>
        <p:spPr/>
        <p:txBody>
          <a:bodyPr>
            <a:normAutofit fontScale="90000"/>
          </a:bodyPr>
          <a:lstStyle/>
          <a:p>
            <a:r>
              <a:rPr lang="en-US" b="0" i="0" dirty="0">
                <a:solidFill>
                  <a:srgbClr val="000000"/>
                </a:solidFill>
                <a:effectLst/>
                <a:latin typeface="MarkPro-Bold"/>
              </a:rPr>
              <a:t>Subsequent Fetch with Updated Offset and Epoch</a:t>
            </a:r>
            <a:br>
              <a:rPr lang="en-US" dirty="0"/>
            </a:br>
            <a:endParaRPr lang="en-IN" dirty="0"/>
          </a:p>
        </p:txBody>
      </p:sp>
      <p:pic>
        <p:nvPicPr>
          <p:cNvPr id="11266" name="Picture 2">
            <a:extLst>
              <a:ext uri="{FF2B5EF4-FFF2-40B4-BE49-F238E27FC236}">
                <a16:creationId xmlns:a16="http://schemas.microsoft.com/office/drawing/2014/main" id="{F96011B9-0464-60C0-216F-005ACB6DBF53}"/>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661020" y="1800808"/>
            <a:ext cx="886995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58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4049-8E72-9399-81AB-CE9F255509DD}"/>
              </a:ext>
            </a:extLst>
          </p:cNvPr>
          <p:cNvSpPr>
            <a:spLocks noGrp="1"/>
          </p:cNvSpPr>
          <p:nvPr>
            <p:ph type="title"/>
          </p:nvPr>
        </p:nvSpPr>
        <p:spPr/>
        <p:txBody>
          <a:bodyPr>
            <a:normAutofit fontScale="90000"/>
          </a:bodyPr>
          <a:lstStyle/>
          <a:p>
            <a:r>
              <a:rPr lang="en-IN" b="0" i="0" dirty="0">
                <a:solidFill>
                  <a:srgbClr val="000000"/>
                </a:solidFill>
                <a:effectLst/>
                <a:latin typeface="MarkPro-Bold"/>
              </a:rPr>
              <a:t>Follower 102 Reconciled</a:t>
            </a:r>
            <a:br>
              <a:rPr lang="en-IN" b="0" i="0" dirty="0">
                <a:solidFill>
                  <a:srgbClr val="000000"/>
                </a:solidFill>
                <a:effectLst/>
                <a:latin typeface="MarkPro-Bold"/>
              </a:rPr>
            </a:br>
            <a:br>
              <a:rPr lang="en-IN" dirty="0"/>
            </a:br>
            <a:endParaRPr lang="en-IN" dirty="0"/>
          </a:p>
        </p:txBody>
      </p:sp>
      <p:sp>
        <p:nvSpPr>
          <p:cNvPr id="3" name="Content Placeholder 2">
            <a:extLst>
              <a:ext uri="{FF2B5EF4-FFF2-40B4-BE49-F238E27FC236}">
                <a16:creationId xmlns:a16="http://schemas.microsoft.com/office/drawing/2014/main" id="{800BC1E7-D7C7-7ABA-3E7F-1AC59B4E148D}"/>
              </a:ext>
            </a:extLst>
          </p:cNvPr>
          <p:cNvSpPr>
            <a:spLocks noGrp="1"/>
          </p:cNvSpPr>
          <p:nvPr>
            <p:ph idx="1"/>
          </p:nvPr>
        </p:nvSpPr>
        <p:spPr/>
        <p:txBody>
          <a:bodyPr/>
          <a:lstStyle/>
          <a:p>
            <a:pPr algn="l"/>
            <a:r>
              <a:rPr lang="en-US" b="0" i="0" dirty="0">
                <a:solidFill>
                  <a:srgbClr val="000000"/>
                </a:solidFill>
                <a:effectLst/>
                <a:latin typeface="MarkPro-NarrowBook"/>
              </a:rPr>
              <a:t>The leader will then respond with the new records since that offset includes the new leader epoch.</a:t>
            </a:r>
          </a:p>
          <a:p>
            <a:br>
              <a:rPr lang="en-US" dirty="0"/>
            </a:br>
            <a:endParaRPr lang="en-IN" dirty="0"/>
          </a:p>
        </p:txBody>
      </p:sp>
    </p:spTree>
    <p:extLst>
      <p:ext uri="{BB962C8B-B14F-4D97-AF65-F5344CB8AC3E}">
        <p14:creationId xmlns:p14="http://schemas.microsoft.com/office/powerpoint/2010/main" val="158372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4049-8E72-9399-81AB-CE9F255509DD}"/>
              </a:ext>
            </a:extLst>
          </p:cNvPr>
          <p:cNvSpPr>
            <a:spLocks noGrp="1"/>
          </p:cNvSpPr>
          <p:nvPr>
            <p:ph type="title"/>
          </p:nvPr>
        </p:nvSpPr>
        <p:spPr/>
        <p:txBody>
          <a:bodyPr>
            <a:normAutofit fontScale="90000"/>
          </a:bodyPr>
          <a:lstStyle/>
          <a:p>
            <a:r>
              <a:rPr lang="en-IN" b="0" i="0" dirty="0">
                <a:solidFill>
                  <a:srgbClr val="000000"/>
                </a:solidFill>
                <a:effectLst/>
                <a:latin typeface="MarkPro-Bold"/>
              </a:rPr>
              <a:t>Follower 102 Reconciled</a:t>
            </a:r>
            <a:br>
              <a:rPr lang="en-IN" b="0" i="0" dirty="0">
                <a:solidFill>
                  <a:srgbClr val="000000"/>
                </a:solidFill>
                <a:effectLst/>
                <a:latin typeface="MarkPro-Bold"/>
              </a:rPr>
            </a:br>
            <a:br>
              <a:rPr lang="en-IN" dirty="0"/>
            </a:br>
            <a:endParaRPr lang="en-IN" dirty="0"/>
          </a:p>
        </p:txBody>
      </p:sp>
      <p:sp>
        <p:nvSpPr>
          <p:cNvPr id="3" name="Content Placeholder 2">
            <a:extLst>
              <a:ext uri="{FF2B5EF4-FFF2-40B4-BE49-F238E27FC236}">
                <a16:creationId xmlns:a16="http://schemas.microsoft.com/office/drawing/2014/main" id="{800BC1E7-D7C7-7ABA-3E7F-1AC59B4E148D}"/>
              </a:ext>
            </a:extLst>
          </p:cNvPr>
          <p:cNvSpPr>
            <a:spLocks noGrp="1"/>
          </p:cNvSpPr>
          <p:nvPr>
            <p:ph idx="1"/>
          </p:nvPr>
        </p:nvSpPr>
        <p:spPr/>
        <p:txBody>
          <a:bodyPr/>
          <a:lstStyle/>
          <a:p>
            <a:pPr algn="l"/>
            <a:r>
              <a:rPr lang="en-US" b="0" i="0" dirty="0">
                <a:solidFill>
                  <a:srgbClr val="000000"/>
                </a:solidFill>
                <a:effectLst/>
                <a:latin typeface="MarkPro-NarrowBook"/>
              </a:rPr>
              <a:t>The leader will then respond with the new records since that offset includes the new leader epoch.</a:t>
            </a:r>
          </a:p>
          <a:p>
            <a:endParaRPr lang="en-IN" dirty="0"/>
          </a:p>
        </p:txBody>
      </p:sp>
      <p:pic>
        <p:nvPicPr>
          <p:cNvPr id="12290" name="Picture 2">
            <a:extLst>
              <a:ext uri="{FF2B5EF4-FFF2-40B4-BE49-F238E27FC236}">
                <a16:creationId xmlns:a16="http://schemas.microsoft.com/office/drawing/2014/main" id="{D50A5F16-8BF5-6EEC-D9D5-2E2796735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3764"/>
            <a:ext cx="12168623" cy="505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67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A80D5-2C81-1765-33C6-DB66718F1395}"/>
              </a:ext>
            </a:extLst>
          </p:cNvPr>
          <p:cNvSpPr>
            <a:spLocks noGrp="1"/>
          </p:cNvSpPr>
          <p:nvPr>
            <p:ph type="title"/>
          </p:nvPr>
        </p:nvSpPr>
        <p:spPr/>
        <p:txBody>
          <a:bodyPr>
            <a:normAutofit fontScale="90000"/>
          </a:bodyPr>
          <a:lstStyle/>
          <a:p>
            <a:r>
              <a:rPr lang="en-US" b="0" i="0" dirty="0">
                <a:solidFill>
                  <a:srgbClr val="000000"/>
                </a:solidFill>
                <a:effectLst/>
                <a:latin typeface="MarkPro-Bold"/>
              </a:rPr>
              <a:t>Follower 102 Acknowledges New Records</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CC443D28-5174-ECD5-FD26-B2F0FDBCB8F4}"/>
              </a:ext>
            </a:extLst>
          </p:cNvPr>
          <p:cNvSpPr>
            <a:spLocks noGrp="1"/>
          </p:cNvSpPr>
          <p:nvPr>
            <p:ph idx="1"/>
          </p:nvPr>
        </p:nvSpPr>
        <p:spPr/>
        <p:txBody>
          <a:bodyPr/>
          <a:lstStyle/>
          <a:p>
            <a:pPr algn="l"/>
            <a:r>
              <a:rPr lang="en-US" b="0" i="0" dirty="0">
                <a:solidFill>
                  <a:srgbClr val="000000"/>
                </a:solidFill>
                <a:effectLst/>
                <a:latin typeface="MarkPro-NarrowBook"/>
              </a:rPr>
              <a:t>When the follower fetches again, the offset that it passes will inform the leader that it has caught up and the leader will be able to increase the high watermark. At this point the leader and follower are fully reconciled, but we are still in an under replicated state because not all of the replicas are in the ISR. Depending on configuration, we can operate in this state, but it’s certainly not ideal.</a:t>
            </a:r>
          </a:p>
          <a:p>
            <a:br>
              <a:rPr lang="en-US" dirty="0"/>
            </a:br>
            <a:endParaRPr lang="en-IN" dirty="0"/>
          </a:p>
        </p:txBody>
      </p:sp>
    </p:spTree>
    <p:extLst>
      <p:ext uri="{BB962C8B-B14F-4D97-AF65-F5344CB8AC3E}">
        <p14:creationId xmlns:p14="http://schemas.microsoft.com/office/powerpoint/2010/main" val="40636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A80D5-2C81-1765-33C6-DB66718F1395}"/>
              </a:ext>
            </a:extLst>
          </p:cNvPr>
          <p:cNvSpPr>
            <a:spLocks noGrp="1"/>
          </p:cNvSpPr>
          <p:nvPr>
            <p:ph type="title"/>
          </p:nvPr>
        </p:nvSpPr>
        <p:spPr/>
        <p:txBody>
          <a:bodyPr>
            <a:normAutofit fontScale="90000"/>
          </a:bodyPr>
          <a:lstStyle/>
          <a:p>
            <a:r>
              <a:rPr lang="en-US" b="0" i="0" dirty="0">
                <a:solidFill>
                  <a:srgbClr val="000000"/>
                </a:solidFill>
                <a:effectLst/>
                <a:latin typeface="MarkPro-Bold"/>
              </a:rPr>
              <a:t>Follower 102 Acknowledges New Records</a:t>
            </a:r>
            <a:br>
              <a:rPr lang="en-US" b="0" i="0" dirty="0">
                <a:solidFill>
                  <a:srgbClr val="000000"/>
                </a:solidFill>
                <a:effectLst/>
                <a:latin typeface="MarkPro-Bold"/>
              </a:rPr>
            </a:br>
            <a:br>
              <a:rPr lang="en-US" dirty="0"/>
            </a:br>
            <a:endParaRPr lang="en-IN" dirty="0"/>
          </a:p>
        </p:txBody>
      </p:sp>
      <p:pic>
        <p:nvPicPr>
          <p:cNvPr id="13314" name="Picture 2">
            <a:extLst>
              <a:ext uri="{FF2B5EF4-FFF2-40B4-BE49-F238E27FC236}">
                <a16:creationId xmlns:a16="http://schemas.microsoft.com/office/drawing/2014/main" id="{7A64B900-AA53-0460-2EF1-A8301CD49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1375"/>
            <a:ext cx="12192000" cy="517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06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794BD-BDB5-D180-17AE-FBC6F1340809}"/>
              </a:ext>
            </a:extLst>
          </p:cNvPr>
          <p:cNvSpPr>
            <a:spLocks noGrp="1"/>
          </p:cNvSpPr>
          <p:nvPr>
            <p:ph type="title"/>
          </p:nvPr>
        </p:nvSpPr>
        <p:spPr/>
        <p:txBody>
          <a:bodyPr>
            <a:normAutofit fontScale="90000"/>
          </a:bodyPr>
          <a:lstStyle/>
          <a:p>
            <a:r>
              <a:rPr lang="en-US" b="0" i="0" dirty="0">
                <a:solidFill>
                  <a:srgbClr val="000000"/>
                </a:solidFill>
                <a:effectLst/>
                <a:latin typeface="MarkPro-Bold"/>
              </a:rPr>
              <a:t>Follower 101 Rejoins the Cluster</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E4C0B2C2-E3AD-36E8-238F-A6A4A913D65E}"/>
              </a:ext>
            </a:extLst>
          </p:cNvPr>
          <p:cNvSpPr>
            <a:spLocks noGrp="1"/>
          </p:cNvSpPr>
          <p:nvPr>
            <p:ph idx="1"/>
          </p:nvPr>
        </p:nvSpPr>
        <p:spPr/>
        <p:txBody>
          <a:bodyPr/>
          <a:lstStyle/>
          <a:p>
            <a:pPr algn="l"/>
            <a:r>
              <a:rPr lang="en-US" b="0" i="0" dirty="0">
                <a:solidFill>
                  <a:srgbClr val="000000"/>
                </a:solidFill>
                <a:effectLst/>
                <a:latin typeface="MarkPro-NarrowBook"/>
              </a:rPr>
              <a:t>At some point, hopefully soon, the failed replica broker will come back online. It will then go through the same reconciliation process that we just described. Once it is done reconciling and is caught up with the new leader, it will be added back to the ISR and we will be back in our happy place.</a:t>
            </a:r>
          </a:p>
          <a:p>
            <a:br>
              <a:rPr lang="en-US" dirty="0"/>
            </a:br>
            <a:endParaRPr lang="en-IN" dirty="0"/>
          </a:p>
        </p:txBody>
      </p:sp>
    </p:spTree>
    <p:extLst>
      <p:ext uri="{BB962C8B-B14F-4D97-AF65-F5344CB8AC3E}">
        <p14:creationId xmlns:p14="http://schemas.microsoft.com/office/powerpoint/2010/main" val="421706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E6134-ACE2-8D85-F94A-24AE8E699F60}"/>
              </a:ext>
            </a:extLst>
          </p:cNvPr>
          <p:cNvSpPr>
            <a:spLocks noGrp="1"/>
          </p:cNvSpPr>
          <p:nvPr>
            <p:ph type="title"/>
          </p:nvPr>
        </p:nvSpPr>
        <p:spPr/>
        <p:txBody>
          <a:bodyPr/>
          <a:lstStyle/>
          <a:p>
            <a:r>
              <a:rPr lang="en-IN" dirty="0"/>
              <a:t>Kafka Request Types</a:t>
            </a:r>
          </a:p>
        </p:txBody>
      </p:sp>
      <p:sp>
        <p:nvSpPr>
          <p:cNvPr id="3" name="Content Placeholder 2">
            <a:extLst>
              <a:ext uri="{FF2B5EF4-FFF2-40B4-BE49-F238E27FC236}">
                <a16:creationId xmlns:a16="http://schemas.microsoft.com/office/drawing/2014/main" id="{F7F75185-B167-9BB9-4862-A371DCFB95DE}"/>
              </a:ext>
            </a:extLst>
          </p:cNvPr>
          <p:cNvSpPr>
            <a:spLocks noGrp="1"/>
          </p:cNvSpPr>
          <p:nvPr>
            <p:ph idx="1"/>
          </p:nvPr>
        </p:nvSpPr>
        <p:spPr/>
        <p:txBody>
          <a:bodyPr>
            <a:normAutofit/>
          </a:bodyPr>
          <a:lstStyle/>
          <a:p>
            <a:r>
              <a:rPr lang="en-US" b="0" i="0" dirty="0">
                <a:solidFill>
                  <a:srgbClr val="000000"/>
                </a:solidFill>
                <a:effectLst/>
                <a:latin typeface="MarkPro-NarrowBook"/>
              </a:rPr>
              <a:t>Client requests fall into two categories</a:t>
            </a:r>
          </a:p>
          <a:p>
            <a:pPr lvl="1"/>
            <a:r>
              <a:rPr lang="en-US" b="1" i="0" dirty="0">
                <a:solidFill>
                  <a:srgbClr val="FF0000"/>
                </a:solidFill>
                <a:effectLst/>
                <a:latin typeface="MarkPro-NarrowBook"/>
              </a:rPr>
              <a:t> produce requests and fetch requests.</a:t>
            </a:r>
          </a:p>
          <a:p>
            <a:r>
              <a:rPr lang="en-US" b="0" i="0" dirty="0">
                <a:solidFill>
                  <a:srgbClr val="000000"/>
                </a:solidFill>
                <a:effectLst/>
                <a:latin typeface="MarkPro-NarrowBook"/>
              </a:rPr>
              <a:t> A produce request is requesting that a batch of data be written to a specified topic. </a:t>
            </a:r>
          </a:p>
          <a:p>
            <a:pPr lvl="1"/>
            <a:r>
              <a:rPr lang="en-US" b="1" i="0" dirty="0">
                <a:solidFill>
                  <a:srgbClr val="FF0000"/>
                </a:solidFill>
                <a:effectLst/>
                <a:latin typeface="MarkPro-NarrowBook"/>
              </a:rPr>
              <a:t>A fetch request is requesting data from Kafka topics.</a:t>
            </a:r>
          </a:p>
          <a:p>
            <a:r>
              <a:rPr lang="en-US" b="0" i="0" dirty="0">
                <a:solidFill>
                  <a:srgbClr val="000000"/>
                </a:solidFill>
                <a:effectLst/>
                <a:latin typeface="MarkPro-NarrowBook"/>
              </a:rPr>
              <a:t> Both types of requests go through many of the same steps. </a:t>
            </a:r>
            <a:endParaRPr lang="en-IN" dirty="0"/>
          </a:p>
        </p:txBody>
      </p:sp>
    </p:spTree>
    <p:extLst>
      <p:ext uri="{BB962C8B-B14F-4D97-AF65-F5344CB8AC3E}">
        <p14:creationId xmlns:p14="http://schemas.microsoft.com/office/powerpoint/2010/main" val="64467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14EAF-53FC-DA06-6A84-4F6136FF86DF}"/>
              </a:ext>
            </a:extLst>
          </p:cNvPr>
          <p:cNvSpPr>
            <a:spLocks noGrp="1"/>
          </p:cNvSpPr>
          <p:nvPr>
            <p:ph type="title"/>
          </p:nvPr>
        </p:nvSpPr>
        <p:spPr/>
        <p:txBody>
          <a:bodyPr>
            <a:normAutofit/>
          </a:bodyPr>
          <a:lstStyle/>
          <a:p>
            <a:br>
              <a:rPr lang="en-US" b="0" i="0" dirty="0">
                <a:solidFill>
                  <a:srgbClr val="000000"/>
                </a:solidFill>
                <a:effectLst/>
                <a:latin typeface="MarkPro-Bold"/>
              </a:rPr>
            </a:br>
            <a:r>
              <a:rPr lang="en-US" b="0" i="0" dirty="0">
                <a:solidFill>
                  <a:srgbClr val="000000"/>
                </a:solidFill>
                <a:effectLst/>
                <a:latin typeface="MarkPro-Bold"/>
              </a:rPr>
              <a:t>Follower 101 Rejoins the Cluster</a:t>
            </a:r>
            <a:endParaRPr lang="en-IN" dirty="0"/>
          </a:p>
        </p:txBody>
      </p:sp>
      <p:pic>
        <p:nvPicPr>
          <p:cNvPr id="14338" name="Picture 2">
            <a:extLst>
              <a:ext uri="{FF2B5EF4-FFF2-40B4-BE49-F238E27FC236}">
                <a16:creationId xmlns:a16="http://schemas.microsoft.com/office/drawing/2014/main" id="{FE2D2147-5597-C510-C7D4-D75300FB5D75}"/>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3144" y="1828800"/>
            <a:ext cx="9082538"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88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62AC-C047-E8FE-B4FF-AC75FE32FC4D}"/>
              </a:ext>
            </a:extLst>
          </p:cNvPr>
          <p:cNvSpPr>
            <a:spLocks noGrp="1"/>
          </p:cNvSpPr>
          <p:nvPr>
            <p:ph type="title"/>
          </p:nvPr>
        </p:nvSpPr>
        <p:spPr/>
        <p:txBody>
          <a:bodyPr>
            <a:normAutofit fontScale="90000"/>
          </a:bodyPr>
          <a:lstStyle/>
          <a:p>
            <a:r>
              <a:rPr lang="en-US" b="0" i="0" dirty="0">
                <a:solidFill>
                  <a:srgbClr val="000000"/>
                </a:solidFill>
                <a:effectLst/>
                <a:latin typeface="MarkPro-Bold"/>
              </a:rPr>
              <a:t>Handling Failed or Slow Followers</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E0025CC2-EC38-7318-40E8-47EF6370D160}"/>
              </a:ext>
            </a:extLst>
          </p:cNvPr>
          <p:cNvSpPr>
            <a:spLocks noGrp="1"/>
          </p:cNvSpPr>
          <p:nvPr>
            <p:ph idx="1"/>
          </p:nvPr>
        </p:nvSpPr>
        <p:spPr>
          <a:xfrm>
            <a:off x="1293813" y="1828801"/>
            <a:ext cx="9958905" cy="3797558"/>
          </a:xfrm>
        </p:spPr>
        <p:txBody>
          <a:bodyPr>
            <a:normAutofit fontScale="92500" lnSpcReduction="20000"/>
          </a:bodyPr>
          <a:lstStyle/>
          <a:p>
            <a:pPr algn="l"/>
            <a:r>
              <a:rPr lang="en-US" b="0" i="0" dirty="0">
                <a:solidFill>
                  <a:srgbClr val="000000"/>
                </a:solidFill>
                <a:effectLst/>
                <a:latin typeface="MarkPro-NarrowBook"/>
              </a:rPr>
              <a:t>Obviously when a leader fails, it’s a bigger deal, but we also need to handle follower failures as well as followers that are running slow. The leader monitors the progress of its followers. If a configurable amount of time elapses since a follower was last fully caught up, the leader will remove that follower from the in-sync replica set. This allows the leader to advance the high watermark so that consumers can continue consuming current data. If the follower comes back online or otherwise gets its act together and catches up to the leader, then it will be added back to the ISR.</a:t>
            </a:r>
          </a:p>
          <a:p>
            <a:pPr marL="45720" indent="0">
              <a:buNone/>
            </a:pPr>
            <a:br>
              <a:rPr lang="en-US" dirty="0"/>
            </a:br>
            <a:endParaRPr lang="en-IN" dirty="0"/>
          </a:p>
        </p:txBody>
      </p:sp>
    </p:spTree>
    <p:extLst>
      <p:ext uri="{BB962C8B-B14F-4D97-AF65-F5344CB8AC3E}">
        <p14:creationId xmlns:p14="http://schemas.microsoft.com/office/powerpoint/2010/main" val="359404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62AC-C047-E8FE-B4FF-AC75FE32FC4D}"/>
              </a:ext>
            </a:extLst>
          </p:cNvPr>
          <p:cNvSpPr>
            <a:spLocks noGrp="1"/>
          </p:cNvSpPr>
          <p:nvPr>
            <p:ph type="title"/>
          </p:nvPr>
        </p:nvSpPr>
        <p:spPr/>
        <p:txBody>
          <a:bodyPr>
            <a:normAutofit fontScale="90000"/>
          </a:bodyPr>
          <a:lstStyle/>
          <a:p>
            <a:r>
              <a:rPr lang="en-US" b="0" i="0" dirty="0">
                <a:solidFill>
                  <a:srgbClr val="000000"/>
                </a:solidFill>
                <a:effectLst/>
                <a:latin typeface="MarkPro-Bold"/>
              </a:rPr>
              <a:t>Handling Failed or Slow Followers</a:t>
            </a:r>
            <a:br>
              <a:rPr lang="en-US" b="0" i="0" dirty="0">
                <a:solidFill>
                  <a:srgbClr val="000000"/>
                </a:solidFill>
                <a:effectLst/>
                <a:latin typeface="MarkPro-Bold"/>
              </a:rPr>
            </a:br>
            <a:br>
              <a:rPr lang="en-US" dirty="0"/>
            </a:br>
            <a:endParaRPr lang="en-IN" dirty="0"/>
          </a:p>
        </p:txBody>
      </p:sp>
      <p:pic>
        <p:nvPicPr>
          <p:cNvPr id="15362" name="Picture 2">
            <a:extLst>
              <a:ext uri="{FF2B5EF4-FFF2-40B4-BE49-F238E27FC236}">
                <a16:creationId xmlns:a16="http://schemas.microsoft.com/office/drawing/2014/main" id="{DA452CE8-480C-7F39-A296-294994E47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23" y="1169396"/>
            <a:ext cx="11426306" cy="5688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61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1C963-D50D-4430-0C69-3CC51568AA17}"/>
              </a:ext>
            </a:extLst>
          </p:cNvPr>
          <p:cNvSpPr>
            <a:spLocks noGrp="1"/>
          </p:cNvSpPr>
          <p:nvPr>
            <p:ph type="title"/>
          </p:nvPr>
        </p:nvSpPr>
        <p:spPr>
          <a:xfrm>
            <a:off x="1293812" y="304800"/>
            <a:ext cx="10257485" cy="1219200"/>
          </a:xfrm>
        </p:spPr>
        <p:txBody>
          <a:bodyPr>
            <a:normAutofit fontScale="90000"/>
          </a:bodyPr>
          <a:lstStyle/>
          <a:p>
            <a:r>
              <a:rPr lang="en-IN" b="0" i="0" dirty="0">
                <a:solidFill>
                  <a:srgbClr val="000000"/>
                </a:solidFill>
                <a:effectLst/>
                <a:latin typeface="MarkPro-Bold"/>
              </a:rPr>
              <a:t>Partition Leader Balancing</a:t>
            </a:r>
            <a:br>
              <a:rPr lang="en-IN" b="0" i="0" dirty="0">
                <a:solidFill>
                  <a:srgbClr val="000000"/>
                </a:solidFill>
                <a:effectLst/>
                <a:latin typeface="MarkPro-Bold"/>
              </a:rPr>
            </a:br>
            <a:br>
              <a:rPr lang="en-IN" dirty="0"/>
            </a:br>
            <a:endParaRPr lang="en-IN" dirty="0"/>
          </a:p>
        </p:txBody>
      </p:sp>
      <p:sp>
        <p:nvSpPr>
          <p:cNvPr id="4" name="Content Placeholder 3">
            <a:extLst>
              <a:ext uri="{FF2B5EF4-FFF2-40B4-BE49-F238E27FC236}">
                <a16:creationId xmlns:a16="http://schemas.microsoft.com/office/drawing/2014/main" id="{48D09B9C-4971-E59B-C723-FE4CED69794C}"/>
              </a:ext>
            </a:extLst>
          </p:cNvPr>
          <p:cNvSpPr>
            <a:spLocks noGrp="1"/>
          </p:cNvSpPr>
          <p:nvPr>
            <p:ph idx="1"/>
          </p:nvPr>
        </p:nvSpPr>
        <p:spPr/>
        <p:txBody>
          <a:bodyPr>
            <a:normAutofit fontScale="85000" lnSpcReduction="20000"/>
          </a:bodyPr>
          <a:lstStyle/>
          <a:p>
            <a:pPr algn="l"/>
            <a:r>
              <a:rPr lang="en-US" b="0" i="0" dirty="0">
                <a:solidFill>
                  <a:srgbClr val="000000"/>
                </a:solidFill>
                <a:effectLst/>
                <a:latin typeface="MarkPro-NarrowBook"/>
              </a:rPr>
              <a:t>As we’ve seen, the broker containing the leader replica does a bit more work than the follower replicas. Because of this it’s best not to have a disproportionate number of leader replicas on a single broker. To prevent this Kafka has the concept of a preferred replica. When a topic is created, the first replica for each partition is designated as the preferred replica. Since Kafka is already making an effort to evenly distribute partitions across the available brokers, this will usually result in a good balance of leaders.</a:t>
            </a:r>
          </a:p>
          <a:p>
            <a:pPr algn="l"/>
            <a:r>
              <a:rPr lang="en-US" b="0" i="0" dirty="0">
                <a:solidFill>
                  <a:srgbClr val="000000"/>
                </a:solidFill>
                <a:effectLst/>
                <a:latin typeface="MarkPro-NarrowBook"/>
              </a:rPr>
              <a:t>As leader elections occur for various reasons, the leaders might end up on non-preferred replicas and this could lead to an imbalance. So, Kafka will periodically check to see if there is an imbalance in leader replicas. It uses a configurable threshold to make this determination. If it does find an imbalance it will perform a leader rebalance to get the leaders back on their preferred replicas</a:t>
            </a:r>
          </a:p>
          <a:p>
            <a:endParaRPr lang="en-IN" dirty="0"/>
          </a:p>
        </p:txBody>
      </p:sp>
    </p:spTree>
    <p:extLst>
      <p:ext uri="{BB962C8B-B14F-4D97-AF65-F5344CB8AC3E}">
        <p14:creationId xmlns:p14="http://schemas.microsoft.com/office/powerpoint/2010/main" val="13081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1C963-D50D-4430-0C69-3CC51568AA17}"/>
              </a:ext>
            </a:extLst>
          </p:cNvPr>
          <p:cNvSpPr>
            <a:spLocks noGrp="1"/>
          </p:cNvSpPr>
          <p:nvPr>
            <p:ph type="title"/>
          </p:nvPr>
        </p:nvSpPr>
        <p:spPr/>
        <p:txBody>
          <a:bodyPr>
            <a:normAutofit fontScale="90000"/>
          </a:bodyPr>
          <a:lstStyle/>
          <a:p>
            <a:r>
              <a:rPr lang="en-IN" b="0" i="0" dirty="0">
                <a:solidFill>
                  <a:srgbClr val="000000"/>
                </a:solidFill>
                <a:effectLst/>
                <a:latin typeface="MarkPro-Bold"/>
              </a:rPr>
              <a:t>Partition Leader Balancing</a:t>
            </a:r>
            <a:br>
              <a:rPr lang="en-IN" b="0" i="0" dirty="0">
                <a:solidFill>
                  <a:srgbClr val="000000"/>
                </a:solidFill>
                <a:effectLst/>
                <a:latin typeface="MarkPro-Bold"/>
              </a:rPr>
            </a:br>
            <a:br>
              <a:rPr lang="en-IN" dirty="0"/>
            </a:br>
            <a:endParaRPr lang="en-IN" dirty="0"/>
          </a:p>
        </p:txBody>
      </p:sp>
      <p:pic>
        <p:nvPicPr>
          <p:cNvPr id="16386" name="Picture 2">
            <a:extLst>
              <a:ext uri="{FF2B5EF4-FFF2-40B4-BE49-F238E27FC236}">
                <a16:creationId xmlns:a16="http://schemas.microsoft.com/office/drawing/2014/main" id="{58FFA0D7-133D-A48D-1996-44E336AC15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73079" y="1828800"/>
            <a:ext cx="8442668"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86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C99BA-2F15-C400-32E6-D2101957AF7D}"/>
              </a:ext>
            </a:extLst>
          </p:cNvPr>
          <p:cNvSpPr>
            <a:spLocks noGrp="1"/>
          </p:cNvSpPr>
          <p:nvPr>
            <p:ph type="title"/>
          </p:nvPr>
        </p:nvSpPr>
        <p:spPr>
          <a:xfrm>
            <a:off x="1480425" y="3813111"/>
            <a:ext cx="9601200" cy="1219200"/>
          </a:xfrm>
        </p:spPr>
        <p:txBody>
          <a:bodyPr>
            <a:normAutofit fontScale="90000"/>
          </a:bodyPr>
          <a:lstStyle/>
          <a:p>
            <a:pPr algn="ctr"/>
            <a:br>
              <a:rPr lang="en-IN" b="1" i="0" dirty="0">
                <a:solidFill>
                  <a:srgbClr val="FF0000"/>
                </a:solidFill>
                <a:effectLst/>
                <a:latin typeface="MarkPro-Bold"/>
              </a:rPr>
            </a:br>
            <a:r>
              <a:rPr lang="en-IN" b="1" i="0" dirty="0">
                <a:solidFill>
                  <a:srgbClr val="FF0000"/>
                </a:solidFill>
                <a:effectLst/>
                <a:latin typeface="MarkPro-Bold"/>
              </a:rPr>
              <a:t>Control Plane</a:t>
            </a:r>
            <a:br>
              <a:rPr lang="en-IN" b="1" i="0" dirty="0">
                <a:solidFill>
                  <a:srgbClr val="FF0000"/>
                </a:solidFill>
                <a:effectLst/>
                <a:latin typeface="MarkPro-Bold"/>
              </a:rPr>
            </a:br>
            <a:endParaRPr lang="en-IN" b="1" dirty="0">
              <a:solidFill>
                <a:srgbClr val="FF0000"/>
              </a:solidFill>
            </a:endParaRPr>
          </a:p>
        </p:txBody>
      </p:sp>
    </p:spTree>
    <p:extLst>
      <p:ext uri="{BB962C8B-B14F-4D97-AF65-F5344CB8AC3E}">
        <p14:creationId xmlns:p14="http://schemas.microsoft.com/office/powerpoint/2010/main" val="423290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4408B57-056A-7228-B5B9-DFF71B450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6888"/>
            <a:ext cx="12192000" cy="5862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91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948C2-553F-D7A3-13F4-66A5DC4DCB25}"/>
              </a:ext>
            </a:extLst>
          </p:cNvPr>
          <p:cNvSpPr>
            <a:spLocks noGrp="1"/>
          </p:cNvSpPr>
          <p:nvPr>
            <p:ph type="title"/>
          </p:nvPr>
        </p:nvSpPr>
        <p:spPr>
          <a:xfrm>
            <a:off x="827282" y="3141306"/>
            <a:ext cx="9601200" cy="1219200"/>
          </a:xfrm>
        </p:spPr>
        <p:txBody>
          <a:bodyPr/>
          <a:lstStyle/>
          <a:p>
            <a:pPr algn="ctr"/>
            <a:r>
              <a:rPr lang="en-IN" dirty="0"/>
              <a:t>Zoo Keeper Mode</a:t>
            </a:r>
          </a:p>
        </p:txBody>
      </p:sp>
    </p:spTree>
    <p:extLst>
      <p:ext uri="{BB962C8B-B14F-4D97-AF65-F5344CB8AC3E}">
        <p14:creationId xmlns:p14="http://schemas.microsoft.com/office/powerpoint/2010/main" val="190282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34B26-FB3C-0E43-7B63-91CD515DF13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3E65379-EDBC-BA1C-97AC-5515A53FB62E}"/>
              </a:ext>
            </a:extLst>
          </p:cNvPr>
          <p:cNvSpPr>
            <a:spLocks noGrp="1"/>
          </p:cNvSpPr>
          <p:nvPr>
            <p:ph idx="1"/>
          </p:nvPr>
        </p:nvSpPr>
        <p:spPr/>
        <p:txBody>
          <a:bodyPr/>
          <a:lstStyle/>
          <a:p>
            <a:endParaRPr lang="en-IN"/>
          </a:p>
        </p:txBody>
      </p:sp>
      <p:pic>
        <p:nvPicPr>
          <p:cNvPr id="2050" name="Picture 2" descr="zookeeper-mode-legacy">
            <a:extLst>
              <a:ext uri="{FF2B5EF4-FFF2-40B4-BE49-F238E27FC236}">
                <a16:creationId xmlns:a16="http://schemas.microsoft.com/office/drawing/2014/main" id="{4922CE8D-C2B6-57B7-2C63-B59549BA4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238"/>
            <a:ext cx="12192000" cy="661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56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8833F3-4DA3-2BCD-52D3-01E2F9F07DDC}"/>
              </a:ext>
            </a:extLst>
          </p:cNvPr>
          <p:cNvSpPr>
            <a:spLocks noGrp="1"/>
          </p:cNvSpPr>
          <p:nvPr>
            <p:ph idx="1"/>
          </p:nvPr>
        </p:nvSpPr>
        <p:spPr/>
        <p:txBody>
          <a:bodyPr>
            <a:normAutofit lnSpcReduction="10000"/>
          </a:bodyPr>
          <a:lstStyle/>
          <a:p>
            <a:pPr algn="l"/>
            <a:r>
              <a:rPr lang="en-US" b="0" i="0" dirty="0">
                <a:solidFill>
                  <a:srgbClr val="000000"/>
                </a:solidFill>
                <a:effectLst/>
                <a:latin typeface="MarkPro-NarrowBook"/>
              </a:rPr>
              <a:t>Historically, the Kafka control plane was managed through an external consensus service called ZooKeeper. </a:t>
            </a:r>
          </a:p>
          <a:p>
            <a:pPr algn="l"/>
            <a:r>
              <a:rPr lang="en-US" b="0" i="0" dirty="0">
                <a:solidFill>
                  <a:srgbClr val="000000"/>
                </a:solidFill>
                <a:effectLst/>
                <a:latin typeface="MarkPro-NarrowBook"/>
              </a:rPr>
              <a:t>One broker is designated as the controller. </a:t>
            </a:r>
          </a:p>
          <a:p>
            <a:pPr algn="l"/>
            <a:r>
              <a:rPr lang="en-US" b="0" i="0" dirty="0">
                <a:solidFill>
                  <a:srgbClr val="000000"/>
                </a:solidFill>
                <a:effectLst/>
                <a:latin typeface="MarkPro-NarrowBook"/>
              </a:rPr>
              <a:t>The controller is responsible for communicating with ZooKeeper and the other brokers in the cluster. </a:t>
            </a:r>
          </a:p>
          <a:p>
            <a:pPr algn="l"/>
            <a:r>
              <a:rPr lang="en-US" b="0" i="0" dirty="0">
                <a:solidFill>
                  <a:srgbClr val="000000"/>
                </a:solidFill>
                <a:effectLst/>
                <a:latin typeface="MarkPro-NarrowBook"/>
              </a:rPr>
              <a:t>The metadata for the cluster is persisted in ZooKeeper.</a:t>
            </a:r>
          </a:p>
          <a:p>
            <a:pPr marL="45720" indent="0">
              <a:buNone/>
            </a:pPr>
            <a:br>
              <a:rPr lang="en-US" dirty="0"/>
            </a:br>
            <a:endParaRPr lang="en-IN" dirty="0"/>
          </a:p>
        </p:txBody>
      </p:sp>
    </p:spTree>
    <p:extLst>
      <p:ext uri="{BB962C8B-B14F-4D97-AF65-F5344CB8AC3E}">
        <p14:creationId xmlns:p14="http://schemas.microsoft.com/office/powerpoint/2010/main" val="224792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1F3F617-178D-4309-8732-32FE32B1A7E6}"/>
              </a:ext>
            </a:extLst>
          </p:cNvPr>
          <p:cNvSpPr>
            <a:spLocks noGrp="1"/>
          </p:cNvSpPr>
          <p:nvPr>
            <p:ph type="title"/>
          </p:nvPr>
        </p:nvSpPr>
        <p:spPr>
          <a:xfrm>
            <a:off x="1222792" y="3296575"/>
            <a:ext cx="9601200" cy="1219200"/>
          </a:xfrm>
        </p:spPr>
        <p:txBody>
          <a:bodyPr>
            <a:normAutofit/>
          </a:bodyPr>
          <a:lstStyle/>
          <a:p>
            <a:pPr algn="ctr"/>
            <a:r>
              <a:rPr lang="en-IN" b="1" i="0" dirty="0">
                <a:solidFill>
                  <a:srgbClr val="FF0000"/>
                </a:solidFill>
                <a:effectLst/>
                <a:latin typeface="MarkPro-Bold"/>
              </a:rPr>
              <a:t>Produce Request</a:t>
            </a:r>
            <a:endParaRPr lang="en-IN" b="1" dirty="0">
              <a:solidFill>
                <a:srgbClr val="FF0000"/>
              </a:solidFill>
            </a:endParaRPr>
          </a:p>
        </p:txBody>
      </p:sp>
    </p:spTree>
    <p:extLst>
      <p:ext uri="{BB962C8B-B14F-4D97-AF65-F5344CB8AC3E}">
        <p14:creationId xmlns:p14="http://schemas.microsoft.com/office/powerpoint/2010/main" val="118142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E777A-16B1-AC18-B807-2F93929C40C3}"/>
              </a:ext>
            </a:extLst>
          </p:cNvPr>
          <p:cNvSpPr>
            <a:spLocks noGrp="1"/>
          </p:cNvSpPr>
          <p:nvPr>
            <p:ph type="title"/>
          </p:nvPr>
        </p:nvSpPr>
        <p:spPr>
          <a:xfrm>
            <a:off x="1424442" y="3429000"/>
            <a:ext cx="9601200" cy="1219200"/>
          </a:xfrm>
        </p:spPr>
        <p:txBody>
          <a:bodyPr/>
          <a:lstStyle/>
          <a:p>
            <a:pPr algn="ctr"/>
            <a:r>
              <a:rPr lang="en-IN" b="1" i="0" dirty="0">
                <a:solidFill>
                  <a:srgbClr val="FF0000"/>
                </a:solidFill>
                <a:effectLst/>
                <a:latin typeface="MarkPro-Bold"/>
              </a:rPr>
              <a:t>KRaft Mode</a:t>
            </a:r>
            <a:br>
              <a:rPr lang="en-IN" b="1" i="0" dirty="0">
                <a:solidFill>
                  <a:srgbClr val="FF0000"/>
                </a:solidFill>
                <a:effectLst/>
                <a:latin typeface="MarkPro-Bold"/>
              </a:rPr>
            </a:br>
            <a:endParaRPr lang="en-IN" b="1" dirty="0">
              <a:solidFill>
                <a:srgbClr val="FF0000"/>
              </a:solidFill>
            </a:endParaRPr>
          </a:p>
        </p:txBody>
      </p:sp>
    </p:spTree>
    <p:extLst>
      <p:ext uri="{BB962C8B-B14F-4D97-AF65-F5344CB8AC3E}">
        <p14:creationId xmlns:p14="http://schemas.microsoft.com/office/powerpoint/2010/main" val="407743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779B9-4E79-F28A-590D-6344CB7F38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5E2433B-04D6-1C37-7C26-1A9683F808A9}"/>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767E55AA-B0F9-50AF-438C-0F34BABA5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775"/>
            <a:ext cx="12192000" cy="664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11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BC7526-12DC-C028-0849-846CFC9A29C1}"/>
              </a:ext>
            </a:extLst>
          </p:cNvPr>
          <p:cNvSpPr>
            <a:spLocks noGrp="1"/>
          </p:cNvSpPr>
          <p:nvPr>
            <p:ph idx="1"/>
          </p:nvPr>
        </p:nvSpPr>
        <p:spPr>
          <a:xfrm>
            <a:off x="970383" y="1268963"/>
            <a:ext cx="10842172" cy="4795935"/>
          </a:xfrm>
        </p:spPr>
        <p:txBody>
          <a:bodyPr>
            <a:normAutofit/>
          </a:bodyPr>
          <a:lstStyle/>
          <a:p>
            <a:pPr algn="l"/>
            <a:r>
              <a:rPr lang="en-US" sz="3600" i="0" dirty="0">
                <a:solidFill>
                  <a:srgbClr val="000000"/>
                </a:solidFill>
                <a:effectLst/>
                <a:latin typeface="MarkPro-NarrowBook"/>
              </a:rPr>
              <a:t>Going forward, the Kafka control plane will be based on a new internal feature called KRaft. </a:t>
            </a:r>
          </a:p>
          <a:p>
            <a:pPr algn="l"/>
            <a:r>
              <a:rPr lang="en-US" sz="3600" i="0" dirty="0">
                <a:solidFill>
                  <a:srgbClr val="000000"/>
                </a:solidFill>
                <a:effectLst/>
                <a:latin typeface="MarkPro-NarrowBook"/>
              </a:rPr>
              <a:t>The dependency on ZooKeeper will be eliminated. In KRaft, a subset of brokers are designated as controllers, and these controllers provide the consensus services that used to be provided by ZooKeeper. </a:t>
            </a:r>
          </a:p>
          <a:p>
            <a:pPr algn="l"/>
            <a:r>
              <a:rPr lang="en-US" sz="3600" i="0" dirty="0">
                <a:solidFill>
                  <a:srgbClr val="000000"/>
                </a:solidFill>
                <a:effectLst/>
                <a:latin typeface="MarkPro-NarrowBook"/>
              </a:rPr>
              <a:t>All cluster metadata will be stored in Kafka topics and managed internally.</a:t>
            </a:r>
          </a:p>
          <a:p>
            <a:pPr marL="45720" indent="0">
              <a:buNone/>
            </a:pPr>
            <a:endParaRPr lang="en-IN" dirty="0"/>
          </a:p>
        </p:txBody>
      </p:sp>
    </p:spTree>
    <p:extLst>
      <p:ext uri="{BB962C8B-B14F-4D97-AF65-F5344CB8AC3E}">
        <p14:creationId xmlns:p14="http://schemas.microsoft.com/office/powerpoint/2010/main" val="307700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48F38-FF8C-7656-95B7-BFFF2EF2220A}"/>
              </a:ext>
            </a:extLst>
          </p:cNvPr>
          <p:cNvSpPr>
            <a:spLocks noGrp="1"/>
          </p:cNvSpPr>
          <p:nvPr>
            <p:ph type="title"/>
          </p:nvPr>
        </p:nvSpPr>
        <p:spPr/>
        <p:txBody>
          <a:bodyPr/>
          <a:lstStyle/>
          <a:p>
            <a:r>
              <a:rPr lang="en-IN" dirty="0"/>
              <a:t>Advantages</a:t>
            </a:r>
          </a:p>
        </p:txBody>
      </p:sp>
      <p:sp>
        <p:nvSpPr>
          <p:cNvPr id="3" name="Content Placeholder 2">
            <a:extLst>
              <a:ext uri="{FF2B5EF4-FFF2-40B4-BE49-F238E27FC236}">
                <a16:creationId xmlns:a16="http://schemas.microsoft.com/office/drawing/2014/main" id="{DA22A640-2607-F087-1B4D-03B023621AD9}"/>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1" i="0" dirty="0">
                <a:solidFill>
                  <a:srgbClr val="000000"/>
                </a:solidFill>
                <a:effectLst/>
                <a:latin typeface="MarkPro-NarrowBold"/>
              </a:rPr>
              <a:t>Simpler deployment and administration</a:t>
            </a:r>
            <a:r>
              <a:rPr lang="en-US" b="0" i="0" dirty="0">
                <a:solidFill>
                  <a:srgbClr val="000000"/>
                </a:solidFill>
                <a:effectLst/>
                <a:latin typeface="MarkPro-NarrowBook"/>
              </a:rPr>
              <a:t> – By having only a single application to install and manage, Kafka now has a much smaller operational footprint. This also makes it easier to take advantage of Kafka in smaller devices at the edge.</a:t>
            </a:r>
          </a:p>
          <a:p>
            <a:pPr algn="l">
              <a:buFont typeface="Arial" panose="020B0604020202020204" pitchFamily="34" charset="0"/>
              <a:buChar char="•"/>
            </a:pPr>
            <a:r>
              <a:rPr lang="en-US" b="1" i="0" dirty="0">
                <a:solidFill>
                  <a:srgbClr val="000000"/>
                </a:solidFill>
                <a:effectLst/>
                <a:latin typeface="MarkPro-NarrowBold"/>
              </a:rPr>
              <a:t>Improved scalability</a:t>
            </a:r>
            <a:r>
              <a:rPr lang="en-US" b="0" i="0" dirty="0">
                <a:solidFill>
                  <a:srgbClr val="000000"/>
                </a:solidFill>
                <a:effectLst/>
                <a:latin typeface="MarkPro-NarrowBook"/>
              </a:rPr>
              <a:t> – As shown in the diagram, recovery time is an order of magnitude faster with KRaft than with ZooKeeper. This allows us to efficiently scale to millions of partitions in a single cluster. With ZooKeeper the effective limit was in the tens of thousands.</a:t>
            </a:r>
          </a:p>
          <a:p>
            <a:pPr algn="l">
              <a:buFont typeface="Arial" panose="020B0604020202020204" pitchFamily="34" charset="0"/>
              <a:buChar char="•"/>
            </a:pPr>
            <a:r>
              <a:rPr lang="en-US" b="1" i="0" dirty="0">
                <a:solidFill>
                  <a:srgbClr val="000000"/>
                </a:solidFill>
                <a:effectLst/>
                <a:latin typeface="MarkPro-NarrowBold"/>
              </a:rPr>
              <a:t>More efficient metadata propagation</a:t>
            </a:r>
            <a:r>
              <a:rPr lang="en-US" b="0" i="0" dirty="0">
                <a:solidFill>
                  <a:srgbClr val="000000"/>
                </a:solidFill>
                <a:effectLst/>
                <a:latin typeface="MarkPro-NarrowBook"/>
              </a:rPr>
              <a:t> – Log-based, event-driven metadata propagation results in improved performance for many of Kafka’s core functions</a:t>
            </a:r>
          </a:p>
          <a:p>
            <a:endParaRPr lang="en-IN" dirty="0"/>
          </a:p>
        </p:txBody>
      </p:sp>
    </p:spTree>
    <p:extLst>
      <p:ext uri="{BB962C8B-B14F-4D97-AF65-F5344CB8AC3E}">
        <p14:creationId xmlns:p14="http://schemas.microsoft.com/office/powerpoint/2010/main" val="387985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1674-E359-E6B7-31AF-F54402F29857}"/>
              </a:ext>
            </a:extLst>
          </p:cNvPr>
          <p:cNvSpPr>
            <a:spLocks noGrp="1"/>
          </p:cNvSpPr>
          <p:nvPr>
            <p:ph type="title"/>
          </p:nvPr>
        </p:nvSpPr>
        <p:spPr>
          <a:xfrm>
            <a:off x="1387119" y="3197290"/>
            <a:ext cx="9601200" cy="1219200"/>
          </a:xfrm>
        </p:spPr>
        <p:txBody>
          <a:bodyPr/>
          <a:lstStyle/>
          <a:p>
            <a:pPr algn="ctr"/>
            <a:r>
              <a:rPr lang="en-IN" b="1" dirty="0"/>
              <a:t>Kraft Cluster Nodes Roles</a:t>
            </a:r>
          </a:p>
        </p:txBody>
      </p:sp>
    </p:spTree>
    <p:extLst>
      <p:ext uri="{BB962C8B-B14F-4D97-AF65-F5344CB8AC3E}">
        <p14:creationId xmlns:p14="http://schemas.microsoft.com/office/powerpoint/2010/main" val="359846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F53E7-B9FC-EF59-D3D7-D0B3355B465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E11604D-7E57-D80A-A7BC-9D5825457E02}"/>
              </a:ext>
            </a:extLst>
          </p:cNvPr>
          <p:cNvSpPr>
            <a:spLocks noGrp="1"/>
          </p:cNvSpPr>
          <p:nvPr>
            <p:ph idx="1"/>
          </p:nvPr>
        </p:nvSpPr>
        <p:spPr/>
        <p:txBody>
          <a:bodyPr/>
          <a:lstStyle/>
          <a:p>
            <a:endParaRPr lang="en-IN" dirty="0"/>
          </a:p>
        </p:txBody>
      </p:sp>
      <p:pic>
        <p:nvPicPr>
          <p:cNvPr id="2052" name="Picture 4" descr="kraft-cluster-mode-roles">
            <a:extLst>
              <a:ext uri="{FF2B5EF4-FFF2-40B4-BE49-F238E27FC236}">
                <a16:creationId xmlns:a16="http://schemas.microsoft.com/office/drawing/2014/main" id="{C93D717A-2DA4-8378-78DB-C228AB6B4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338"/>
            <a:ext cx="12192000" cy="679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09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14A22-4364-7931-E5E7-3A0FCEEE179C}"/>
              </a:ext>
            </a:extLst>
          </p:cNvPr>
          <p:cNvSpPr>
            <a:spLocks noGrp="1"/>
          </p:cNvSpPr>
          <p:nvPr>
            <p:ph type="title"/>
          </p:nvPr>
        </p:nvSpPr>
        <p:spPr/>
        <p:txBody>
          <a:bodyPr/>
          <a:lstStyle/>
          <a:p>
            <a:r>
              <a:rPr lang="en-IN" dirty="0"/>
              <a:t>Kraft Mode</a:t>
            </a:r>
          </a:p>
        </p:txBody>
      </p:sp>
      <p:sp>
        <p:nvSpPr>
          <p:cNvPr id="3" name="Content Placeholder 2">
            <a:extLst>
              <a:ext uri="{FF2B5EF4-FFF2-40B4-BE49-F238E27FC236}">
                <a16:creationId xmlns:a16="http://schemas.microsoft.com/office/drawing/2014/main" id="{BE46134A-EA1E-8F3C-23DC-705A4688A006}"/>
              </a:ext>
            </a:extLst>
          </p:cNvPr>
          <p:cNvSpPr>
            <a:spLocks noGrp="1"/>
          </p:cNvSpPr>
          <p:nvPr>
            <p:ph idx="1"/>
          </p:nvPr>
        </p:nvSpPr>
        <p:spPr/>
        <p:txBody>
          <a:bodyPr/>
          <a:lstStyle/>
          <a:p>
            <a:r>
              <a:rPr lang="en-US" dirty="0"/>
              <a:t>In KRaft mode, a Kafka cluster can run in dedicated or shared mode.</a:t>
            </a:r>
          </a:p>
          <a:p>
            <a:r>
              <a:rPr lang="en-US" dirty="0"/>
              <a:t> In dedicated mode, some nodes will have their </a:t>
            </a:r>
            <a:r>
              <a:rPr lang="en-US" dirty="0" err="1">
                <a:solidFill>
                  <a:srgbClr val="FF0000"/>
                </a:solidFill>
              </a:rPr>
              <a:t>process.roles</a:t>
            </a:r>
            <a:r>
              <a:rPr lang="en-US" dirty="0">
                <a:solidFill>
                  <a:srgbClr val="FF0000"/>
                </a:solidFill>
              </a:rPr>
              <a:t> </a:t>
            </a:r>
            <a:r>
              <a:rPr lang="en-US" dirty="0"/>
              <a:t>configuration set to </a:t>
            </a:r>
            <a:r>
              <a:rPr lang="en-US" dirty="0">
                <a:solidFill>
                  <a:srgbClr val="FF0000"/>
                </a:solidFill>
              </a:rPr>
              <a:t>controller</a:t>
            </a:r>
            <a:r>
              <a:rPr lang="en-US" dirty="0"/>
              <a:t>, and the rest of the nodes will have it set to broker. </a:t>
            </a:r>
          </a:p>
          <a:p>
            <a:r>
              <a:rPr lang="en-US" dirty="0"/>
              <a:t>For shared mode, some nodes will have </a:t>
            </a:r>
            <a:r>
              <a:rPr lang="en-US" dirty="0" err="1">
                <a:solidFill>
                  <a:srgbClr val="FF0000"/>
                </a:solidFill>
              </a:rPr>
              <a:t>process.roles</a:t>
            </a:r>
            <a:r>
              <a:rPr lang="en-US" dirty="0">
                <a:solidFill>
                  <a:srgbClr val="FF0000"/>
                </a:solidFill>
              </a:rPr>
              <a:t> </a:t>
            </a:r>
            <a:r>
              <a:rPr lang="en-US" dirty="0"/>
              <a:t>set to </a:t>
            </a:r>
            <a:r>
              <a:rPr lang="en-US" dirty="0">
                <a:solidFill>
                  <a:srgbClr val="FF0000"/>
                </a:solidFill>
              </a:rPr>
              <a:t>controller</a:t>
            </a:r>
            <a:r>
              <a:rPr lang="en-US" dirty="0"/>
              <a:t>, </a:t>
            </a:r>
            <a:r>
              <a:rPr lang="en-US" dirty="0">
                <a:solidFill>
                  <a:srgbClr val="FF0000"/>
                </a:solidFill>
              </a:rPr>
              <a:t>broker</a:t>
            </a:r>
            <a:r>
              <a:rPr lang="en-US" dirty="0"/>
              <a:t> and those nodes will do double duty. Which way to go will depend on the size of your cluster.</a:t>
            </a:r>
          </a:p>
          <a:p>
            <a:endParaRPr lang="en-US" dirty="0"/>
          </a:p>
          <a:p>
            <a:endParaRPr lang="en-IN" dirty="0"/>
          </a:p>
        </p:txBody>
      </p:sp>
    </p:spTree>
    <p:extLst>
      <p:ext uri="{BB962C8B-B14F-4D97-AF65-F5344CB8AC3E}">
        <p14:creationId xmlns:p14="http://schemas.microsoft.com/office/powerpoint/2010/main" val="427850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B5576-ABF5-F9EC-0D4B-FF5204264811}"/>
              </a:ext>
            </a:extLst>
          </p:cNvPr>
          <p:cNvSpPr>
            <a:spLocks noGrp="1"/>
          </p:cNvSpPr>
          <p:nvPr>
            <p:ph type="title"/>
          </p:nvPr>
        </p:nvSpPr>
        <p:spPr>
          <a:xfrm>
            <a:off x="1295400" y="2407298"/>
            <a:ext cx="9601200" cy="2649894"/>
          </a:xfrm>
        </p:spPr>
        <p:txBody>
          <a:bodyPr>
            <a:normAutofit/>
          </a:bodyPr>
          <a:lstStyle/>
          <a:p>
            <a:pPr algn="ctr"/>
            <a:br>
              <a:rPr lang="en-IN" b="1" i="0" dirty="0">
                <a:solidFill>
                  <a:srgbClr val="FF0000"/>
                </a:solidFill>
                <a:effectLst/>
                <a:latin typeface="MarkPro-Bold"/>
              </a:rPr>
            </a:br>
            <a:r>
              <a:rPr lang="en-IN" b="1" i="0" dirty="0">
                <a:solidFill>
                  <a:srgbClr val="FF0000"/>
                </a:solidFill>
                <a:effectLst/>
                <a:latin typeface="MarkPro-Bold"/>
              </a:rPr>
              <a:t>KRaft Mode Controller</a:t>
            </a:r>
            <a:br>
              <a:rPr lang="en-IN" b="1" i="0" dirty="0">
                <a:solidFill>
                  <a:srgbClr val="FF0000"/>
                </a:solidFill>
                <a:effectLst/>
                <a:latin typeface="MarkPro-Bold"/>
              </a:rPr>
            </a:br>
            <a:br>
              <a:rPr lang="en-IN" b="1" dirty="0">
                <a:solidFill>
                  <a:srgbClr val="FF0000"/>
                </a:solidFill>
              </a:rPr>
            </a:br>
            <a:endParaRPr lang="en-IN" b="1" dirty="0">
              <a:solidFill>
                <a:srgbClr val="FF0000"/>
              </a:solidFill>
            </a:endParaRPr>
          </a:p>
        </p:txBody>
      </p:sp>
    </p:spTree>
    <p:extLst>
      <p:ext uri="{BB962C8B-B14F-4D97-AF65-F5344CB8AC3E}">
        <p14:creationId xmlns:p14="http://schemas.microsoft.com/office/powerpoint/2010/main" val="5341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66BB2FB-772A-1B3B-4873-5F76DD6A8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91" y="488157"/>
            <a:ext cx="11761140" cy="5802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82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D6CFEA-4517-D190-75F1-7EFD30FABA31}"/>
              </a:ext>
            </a:extLst>
          </p:cNvPr>
          <p:cNvSpPr>
            <a:spLocks noGrp="1"/>
          </p:cNvSpPr>
          <p:nvPr>
            <p:ph idx="1"/>
          </p:nvPr>
        </p:nvSpPr>
        <p:spPr>
          <a:xfrm>
            <a:off x="774441" y="270588"/>
            <a:ext cx="10120571" cy="5520613"/>
          </a:xfrm>
        </p:spPr>
        <p:txBody>
          <a:bodyPr>
            <a:normAutofit/>
          </a:bodyPr>
          <a:lstStyle/>
          <a:p>
            <a:r>
              <a:rPr lang="en-US" dirty="0"/>
              <a:t>The brokers that serve as controllers, in a KRaft mode cluster, are listed in the </a:t>
            </a:r>
            <a:r>
              <a:rPr lang="en-US" dirty="0" err="1"/>
              <a:t>controller.quorum.voters</a:t>
            </a:r>
            <a:r>
              <a:rPr lang="en-US" dirty="0"/>
              <a:t> configuration property that is set on each broker. This allows all of the brokers to communicate with the controllers. One of these controller brokers will be the active controller and it will handle communicating changes to metadata with the other brokers.</a:t>
            </a:r>
          </a:p>
          <a:p>
            <a:endParaRPr lang="en-US" dirty="0"/>
          </a:p>
          <a:p>
            <a:r>
              <a:rPr lang="en-US" dirty="0"/>
              <a:t>All of the controller brokers maintain an in-memory metadata cache that is kept up to date, so that any controller can take over as the active controller if needed. This is one of the features of KRaft that make it so much more efficient than the ZooKeeper-based control plane.</a:t>
            </a:r>
            <a:endParaRPr lang="en-IN" dirty="0"/>
          </a:p>
        </p:txBody>
      </p:sp>
    </p:spTree>
    <p:extLst>
      <p:ext uri="{BB962C8B-B14F-4D97-AF65-F5344CB8AC3E}">
        <p14:creationId xmlns:p14="http://schemas.microsoft.com/office/powerpoint/2010/main" val="125983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B54D0-E144-6C40-D3B5-75A46ABD8AE6}"/>
              </a:ext>
            </a:extLst>
          </p:cNvPr>
          <p:cNvSpPr>
            <a:spLocks noGrp="1"/>
          </p:cNvSpPr>
          <p:nvPr>
            <p:ph type="title"/>
          </p:nvPr>
        </p:nvSpPr>
        <p:spPr/>
        <p:txBody>
          <a:bodyPr/>
          <a:lstStyle/>
          <a:p>
            <a:r>
              <a:rPr lang="en-IN" b="1" dirty="0"/>
              <a:t>Assign Record to Partition</a:t>
            </a:r>
          </a:p>
        </p:txBody>
      </p:sp>
      <p:pic>
        <p:nvPicPr>
          <p:cNvPr id="4" name="Content Placeholder 3">
            <a:extLst>
              <a:ext uri="{FF2B5EF4-FFF2-40B4-BE49-F238E27FC236}">
                <a16:creationId xmlns:a16="http://schemas.microsoft.com/office/drawing/2014/main" id="{26F7D4A7-8551-0C8A-226E-FA11C13B073B}"/>
              </a:ext>
            </a:extLst>
          </p:cNvPr>
          <p:cNvPicPr>
            <a:picLocks noGrp="1" noChangeAspect="1"/>
          </p:cNvPicPr>
          <p:nvPr>
            <p:ph idx="1"/>
          </p:nvPr>
        </p:nvPicPr>
        <p:blipFill>
          <a:blip r:embed="rId2"/>
          <a:stretch>
            <a:fillRect/>
          </a:stretch>
        </p:blipFill>
        <p:spPr>
          <a:xfrm>
            <a:off x="2465665" y="1855433"/>
            <a:ext cx="6900276" cy="4143954"/>
          </a:xfrm>
          <a:prstGeom prst="rect">
            <a:avLst/>
          </a:prstGeom>
        </p:spPr>
      </p:pic>
    </p:spTree>
    <p:extLst>
      <p:ext uri="{BB962C8B-B14F-4D97-AF65-F5344CB8AC3E}">
        <p14:creationId xmlns:p14="http://schemas.microsoft.com/office/powerpoint/2010/main" val="24644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8DA4-2E41-041F-CB80-14C4867EDB60}"/>
              </a:ext>
            </a:extLst>
          </p:cNvPr>
          <p:cNvSpPr>
            <a:spLocks noGrp="1"/>
          </p:cNvSpPr>
          <p:nvPr>
            <p:ph type="title"/>
          </p:nvPr>
        </p:nvSpPr>
        <p:spPr>
          <a:xfrm>
            <a:off x="1377788" y="3085322"/>
            <a:ext cx="9601200" cy="1219200"/>
          </a:xfrm>
        </p:spPr>
        <p:txBody>
          <a:bodyPr>
            <a:normAutofit/>
          </a:bodyPr>
          <a:lstStyle/>
          <a:p>
            <a:pPr algn="ctr"/>
            <a:br>
              <a:rPr lang="en-IN" b="1" i="0" dirty="0">
                <a:solidFill>
                  <a:srgbClr val="FF0000"/>
                </a:solidFill>
                <a:effectLst/>
                <a:latin typeface="MarkPro-Bold"/>
              </a:rPr>
            </a:br>
            <a:r>
              <a:rPr lang="en-IN" b="1" i="0" dirty="0">
                <a:solidFill>
                  <a:srgbClr val="FF0000"/>
                </a:solidFill>
                <a:effectLst/>
                <a:latin typeface="MarkPro-Bold"/>
              </a:rPr>
              <a:t>KRaft Cluster Metadata</a:t>
            </a:r>
            <a:endParaRPr lang="en-IN" b="1" dirty="0">
              <a:solidFill>
                <a:srgbClr val="FF0000"/>
              </a:solidFill>
            </a:endParaRPr>
          </a:p>
        </p:txBody>
      </p:sp>
    </p:spTree>
    <p:extLst>
      <p:ext uri="{BB962C8B-B14F-4D97-AF65-F5344CB8AC3E}">
        <p14:creationId xmlns:p14="http://schemas.microsoft.com/office/powerpoint/2010/main" val="101918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4E41A89-BB1F-0251-16DA-406F769BE1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65" y="475861"/>
            <a:ext cx="11896532" cy="606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16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CF9CB4-1CCD-2B30-E163-ED7B4F650926}"/>
              </a:ext>
            </a:extLst>
          </p:cNvPr>
          <p:cNvSpPr>
            <a:spLocks noGrp="1"/>
          </p:cNvSpPr>
          <p:nvPr>
            <p:ph idx="1"/>
          </p:nvPr>
        </p:nvSpPr>
        <p:spPr>
          <a:xfrm>
            <a:off x="699796" y="653144"/>
            <a:ext cx="10412963" cy="5505060"/>
          </a:xfrm>
        </p:spPr>
        <p:txBody>
          <a:bodyPr>
            <a:normAutofit fontScale="92500" lnSpcReduction="10000"/>
          </a:bodyPr>
          <a:lstStyle/>
          <a:p>
            <a:r>
              <a:rPr lang="en-US" b="1" dirty="0"/>
              <a:t>KRaft is based upon the Raft consensus protocol which was introduced to Kafka as part of KIP-500 with additional details defined in other related KIPs. In KRaft mode, cluster metadata, reflecting the current state of all controller managed resources, is stored in a single partition Kafka topic called __</a:t>
            </a:r>
            <a:r>
              <a:rPr lang="en-US" b="1" dirty="0" err="1"/>
              <a:t>cluster_metadata</a:t>
            </a:r>
            <a:r>
              <a:rPr lang="en-US" b="1" dirty="0"/>
              <a:t>. KRaft uses this topic to synchronize cluster state changes across controller and broker nodes</a:t>
            </a:r>
            <a:r>
              <a:rPr lang="en-US" dirty="0"/>
              <a:t>.</a:t>
            </a:r>
          </a:p>
          <a:p>
            <a:endParaRPr lang="en-US" dirty="0"/>
          </a:p>
          <a:p>
            <a:r>
              <a:rPr lang="en-US" b="1" dirty="0"/>
              <a:t>The active controller is the leader of this internal metadata topic’s single partition. Other controllers are replica followers. Brokers are replica observers. So, rather than the controller broadcasting metadata changes to the other controllers or to brokers, they each fetch the changes. This makes it very efficient to keep all the controllers and brokers in sync, and also shortens restart times of brokers and controllers.</a:t>
            </a:r>
            <a:endParaRPr lang="en-IN" b="1" dirty="0"/>
          </a:p>
        </p:txBody>
      </p:sp>
    </p:spTree>
    <p:extLst>
      <p:ext uri="{BB962C8B-B14F-4D97-AF65-F5344CB8AC3E}">
        <p14:creationId xmlns:p14="http://schemas.microsoft.com/office/powerpoint/2010/main" val="424259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119A57-3790-05B3-619C-D8DABADD2434}"/>
              </a:ext>
            </a:extLst>
          </p:cNvPr>
          <p:cNvSpPr>
            <a:spLocks noGrp="1"/>
          </p:cNvSpPr>
          <p:nvPr>
            <p:ph idx="1"/>
          </p:nvPr>
        </p:nvSpPr>
        <p:spPr>
          <a:xfrm>
            <a:off x="1295401" y="3526972"/>
            <a:ext cx="9601198" cy="541175"/>
          </a:xfrm>
        </p:spPr>
        <p:txBody>
          <a:bodyPr>
            <a:noAutofit/>
          </a:bodyPr>
          <a:lstStyle/>
          <a:p>
            <a:pPr marL="45720" indent="0" algn="ctr">
              <a:buNone/>
            </a:pPr>
            <a:r>
              <a:rPr lang="en-IN" sz="4400" b="1" i="0" dirty="0">
                <a:solidFill>
                  <a:srgbClr val="FF0000"/>
                </a:solidFill>
                <a:effectLst/>
                <a:latin typeface="MarkPro-Bold"/>
              </a:rPr>
              <a:t>KRaft Metadata Replication</a:t>
            </a:r>
          </a:p>
          <a:p>
            <a:pPr marL="45720" indent="0" algn="ctr">
              <a:buNone/>
            </a:pPr>
            <a:br>
              <a:rPr lang="en-IN" sz="4400" b="1" dirty="0">
                <a:solidFill>
                  <a:srgbClr val="FF0000"/>
                </a:solidFill>
              </a:rPr>
            </a:br>
            <a:endParaRPr lang="en-IN" sz="4400" b="1" dirty="0">
              <a:solidFill>
                <a:srgbClr val="FF0000"/>
              </a:solidFill>
            </a:endParaRPr>
          </a:p>
        </p:txBody>
      </p:sp>
    </p:spTree>
    <p:extLst>
      <p:ext uri="{BB962C8B-B14F-4D97-AF65-F5344CB8AC3E}">
        <p14:creationId xmlns:p14="http://schemas.microsoft.com/office/powerpoint/2010/main" val="357056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6565-18D4-5B21-3631-B061D73B56A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02D4EA-D444-7CCC-1D60-0C56DDF16D04}"/>
              </a:ext>
            </a:extLst>
          </p:cNvPr>
          <p:cNvSpPr>
            <a:spLocks noGrp="1"/>
          </p:cNvSpPr>
          <p:nvPr>
            <p:ph idx="1"/>
          </p:nvPr>
        </p:nvSpPr>
        <p:spPr/>
        <p:txBody>
          <a:bodyPr/>
          <a:lstStyle/>
          <a:p>
            <a:endParaRPr lang="en-IN"/>
          </a:p>
        </p:txBody>
      </p:sp>
      <p:pic>
        <p:nvPicPr>
          <p:cNvPr id="8194" name="Picture 2">
            <a:extLst>
              <a:ext uri="{FF2B5EF4-FFF2-40B4-BE49-F238E27FC236}">
                <a16:creationId xmlns:a16="http://schemas.microsoft.com/office/drawing/2014/main" id="{B5E2EFAF-C2CF-FC3B-40F1-6A9658593B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0"/>
            <a:ext cx="12155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83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42BA4C-F75D-8144-B980-B4B800D19252}"/>
              </a:ext>
            </a:extLst>
          </p:cNvPr>
          <p:cNvSpPr>
            <a:spLocks noGrp="1"/>
          </p:cNvSpPr>
          <p:nvPr>
            <p:ph idx="1"/>
          </p:nvPr>
        </p:nvSpPr>
        <p:spPr>
          <a:xfrm>
            <a:off x="793101" y="438538"/>
            <a:ext cx="10562253" cy="5878285"/>
          </a:xfrm>
        </p:spPr>
        <p:txBody>
          <a:bodyPr>
            <a:normAutofit fontScale="47500" lnSpcReduction="20000"/>
          </a:bodyPr>
          <a:lstStyle/>
          <a:p>
            <a:pPr algn="l"/>
            <a:r>
              <a:rPr lang="en-US" sz="7000" b="0" i="0" dirty="0">
                <a:solidFill>
                  <a:srgbClr val="000000"/>
                </a:solidFill>
                <a:effectLst/>
                <a:latin typeface="MarkPro-NarrowBook"/>
              </a:rPr>
              <a:t>Since cluster metadata is stored in a Kafka topic, replication of that data is very similar to what we saw in the data plane replication module.</a:t>
            </a:r>
          </a:p>
          <a:p>
            <a:pPr algn="l"/>
            <a:r>
              <a:rPr lang="en-US" sz="7000" b="0" i="0" dirty="0">
                <a:solidFill>
                  <a:srgbClr val="000000"/>
                </a:solidFill>
                <a:effectLst/>
                <a:latin typeface="MarkPro-NarrowBook"/>
              </a:rPr>
              <a:t> The active controller is the leader of the metadata topic’s single partition and it will receive all writes. The other controllers are followers and will fetch those changes. </a:t>
            </a:r>
          </a:p>
          <a:p>
            <a:pPr algn="l"/>
            <a:r>
              <a:rPr lang="en-US" sz="7000" b="0" i="0" dirty="0">
                <a:solidFill>
                  <a:srgbClr val="000000"/>
                </a:solidFill>
                <a:effectLst/>
                <a:latin typeface="MarkPro-NarrowBook"/>
              </a:rPr>
              <a:t>We still use offsets and leader epochs the same as with the data plane. However, when a leader needs to be elected, this is done via quorum, rather than an in-sync replica set. </a:t>
            </a:r>
          </a:p>
          <a:p>
            <a:pPr algn="l"/>
            <a:r>
              <a:rPr lang="en-US" sz="7000" b="0" i="0" dirty="0">
                <a:solidFill>
                  <a:srgbClr val="000000"/>
                </a:solidFill>
                <a:effectLst/>
                <a:latin typeface="MarkPro-NarrowBook"/>
              </a:rPr>
              <a:t>So, there is no ISR involved in metadata replication. Another difference is that metadata records are flushed to disk immediately as they are written to each node’s local log.</a:t>
            </a:r>
          </a:p>
          <a:p>
            <a:pPr marL="45720" indent="0">
              <a:buNone/>
            </a:pPr>
            <a:br>
              <a:rPr lang="en-US" dirty="0"/>
            </a:br>
            <a:endParaRPr lang="en-IN" dirty="0"/>
          </a:p>
        </p:txBody>
      </p:sp>
    </p:spTree>
    <p:extLst>
      <p:ext uri="{BB962C8B-B14F-4D97-AF65-F5344CB8AC3E}">
        <p14:creationId xmlns:p14="http://schemas.microsoft.com/office/powerpoint/2010/main" val="202353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FA87B-5E11-6035-3C6A-855BA4264291}"/>
              </a:ext>
            </a:extLst>
          </p:cNvPr>
          <p:cNvSpPr>
            <a:spLocks noGrp="1"/>
          </p:cNvSpPr>
          <p:nvPr>
            <p:ph type="title"/>
          </p:nvPr>
        </p:nvSpPr>
        <p:spPr>
          <a:xfrm>
            <a:off x="1079209" y="3206620"/>
            <a:ext cx="9601200" cy="1219200"/>
          </a:xfrm>
        </p:spPr>
        <p:txBody>
          <a:bodyPr>
            <a:normAutofit fontScale="90000"/>
          </a:bodyPr>
          <a:lstStyle/>
          <a:p>
            <a:pPr algn="ctr"/>
            <a:br>
              <a:rPr lang="en-IN" b="1" i="0" dirty="0">
                <a:solidFill>
                  <a:srgbClr val="FF0000"/>
                </a:solidFill>
                <a:effectLst/>
                <a:latin typeface="MarkPro-Bold"/>
              </a:rPr>
            </a:br>
            <a:r>
              <a:rPr lang="en-IN" b="1" i="0" dirty="0">
                <a:solidFill>
                  <a:srgbClr val="FF0000"/>
                </a:solidFill>
                <a:effectLst/>
                <a:latin typeface="MarkPro-Bold"/>
              </a:rPr>
              <a:t>Leader Election –</a:t>
            </a:r>
            <a:r>
              <a:rPr lang="en-IN" b="1" i="0">
                <a:solidFill>
                  <a:srgbClr val="FF0000"/>
                </a:solidFill>
                <a:effectLst/>
                <a:latin typeface="MarkPro-Bold"/>
              </a:rPr>
              <a:t>Vote Request</a:t>
            </a:r>
            <a:br>
              <a:rPr lang="en-IN" b="1" dirty="0">
                <a:solidFill>
                  <a:srgbClr val="FF0000"/>
                </a:solidFill>
              </a:rPr>
            </a:br>
            <a:endParaRPr lang="en-IN" b="1" dirty="0">
              <a:solidFill>
                <a:srgbClr val="FF0000"/>
              </a:solidFill>
            </a:endParaRPr>
          </a:p>
        </p:txBody>
      </p:sp>
    </p:spTree>
    <p:extLst>
      <p:ext uri="{BB962C8B-B14F-4D97-AF65-F5344CB8AC3E}">
        <p14:creationId xmlns:p14="http://schemas.microsoft.com/office/powerpoint/2010/main" val="304176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E63C6F3C-0501-64F0-A1AE-036D9A6F3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4" y="83976"/>
            <a:ext cx="12055152" cy="6774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47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B3576E-02FF-A901-7690-24BB4597E9FB}"/>
              </a:ext>
            </a:extLst>
          </p:cNvPr>
          <p:cNvSpPr>
            <a:spLocks noGrp="1"/>
          </p:cNvSpPr>
          <p:nvPr>
            <p:ph idx="1"/>
          </p:nvPr>
        </p:nvSpPr>
        <p:spPr>
          <a:xfrm>
            <a:off x="1212980" y="718457"/>
            <a:ext cx="9682032" cy="5072744"/>
          </a:xfrm>
        </p:spPr>
        <p:txBody>
          <a:bodyPr/>
          <a:lstStyle/>
          <a:p>
            <a:r>
              <a:rPr lang="en-US" dirty="0"/>
              <a:t>When the leader controller needs to be elected, the other controllers will participate in the election of a new leader.</a:t>
            </a:r>
          </a:p>
          <a:p>
            <a:r>
              <a:rPr lang="en-US" dirty="0"/>
              <a:t> A controller, usually the one that first recognized the need for a new leader, will send a </a:t>
            </a:r>
            <a:r>
              <a:rPr lang="en-US" dirty="0" err="1"/>
              <a:t>VoteRequest</a:t>
            </a:r>
            <a:r>
              <a:rPr lang="en-US" dirty="0"/>
              <a:t> to the other controllers. This request will include the candidate’s last offset and the epoch associated with that offset. It will also increment that epoch and pass it as the candidate epoch. The candidate controller will also vote for itself for that epoch.</a:t>
            </a:r>
          </a:p>
          <a:p>
            <a:endParaRPr lang="en-US" dirty="0"/>
          </a:p>
          <a:p>
            <a:endParaRPr lang="en-IN" dirty="0"/>
          </a:p>
        </p:txBody>
      </p:sp>
    </p:spTree>
    <p:extLst>
      <p:ext uri="{BB962C8B-B14F-4D97-AF65-F5344CB8AC3E}">
        <p14:creationId xmlns:p14="http://schemas.microsoft.com/office/powerpoint/2010/main" val="237877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8FAC0E-3AFB-9C22-83D9-D5FFC487A1A7}"/>
              </a:ext>
            </a:extLst>
          </p:cNvPr>
          <p:cNvSpPr>
            <a:spLocks noGrp="1"/>
          </p:cNvSpPr>
          <p:nvPr>
            <p:ph idx="1"/>
          </p:nvPr>
        </p:nvSpPr>
        <p:spPr>
          <a:xfrm>
            <a:off x="1228500" y="2967136"/>
            <a:ext cx="9601198" cy="1110342"/>
          </a:xfrm>
        </p:spPr>
        <p:txBody>
          <a:bodyPr>
            <a:normAutofit fontScale="47500" lnSpcReduction="20000"/>
          </a:bodyPr>
          <a:lstStyle/>
          <a:p>
            <a:pPr marL="45720" indent="0" algn="ctr">
              <a:buNone/>
            </a:pPr>
            <a:r>
              <a:rPr lang="en-IN" sz="9300" b="1" i="0" dirty="0">
                <a:solidFill>
                  <a:srgbClr val="FF0000"/>
                </a:solidFill>
                <a:effectLst/>
                <a:latin typeface="MarkPro-NarrowBold"/>
              </a:rPr>
              <a:t>Vote Response</a:t>
            </a:r>
          </a:p>
          <a:p>
            <a:pPr marL="45720" indent="0" algn="ctr">
              <a:buNone/>
            </a:pPr>
            <a:br>
              <a:rPr lang="en-IN" dirty="0"/>
            </a:br>
            <a:endParaRPr lang="en-IN" dirty="0"/>
          </a:p>
        </p:txBody>
      </p:sp>
    </p:spTree>
    <p:extLst>
      <p:ext uri="{BB962C8B-B14F-4D97-AF65-F5344CB8AC3E}">
        <p14:creationId xmlns:p14="http://schemas.microsoft.com/office/powerpoint/2010/main" val="35662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1160</TotalTime>
  <Words>4287</Words>
  <Application>Microsoft Office PowerPoint</Application>
  <PresentationFormat>Widescreen</PresentationFormat>
  <Paragraphs>216</Paragraphs>
  <Slides>113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113</vt:i4>
      </vt:variant>
    </vt:vector>
  </HeadingPairs>
  <TitlesOfParts>
    <vt:vector size="122" baseType="lpstr">
      <vt:lpstr>Arial</vt:lpstr>
      <vt:lpstr>Corbel</vt:lpstr>
      <vt:lpstr>MarkPro-Bold</vt:lpstr>
      <vt:lpstr>MarkPro-Medium</vt:lpstr>
      <vt:lpstr>MarkPro-NarrowBold</vt:lpstr>
      <vt:lpstr>MarkPro-NarrowBook</vt:lpstr>
      <vt:lpstr>Wingdings</vt:lpstr>
      <vt:lpstr>YouTube Sans</vt:lpstr>
      <vt:lpstr>Seashells 16x9</vt:lpstr>
      <vt:lpstr>Kafka Internals</vt:lpstr>
      <vt:lpstr>Session Content</vt:lpstr>
      <vt:lpstr>Inside the Apache Kafka Broker </vt:lpstr>
      <vt:lpstr> Kafka Manages Data and Metadata Separately </vt:lpstr>
      <vt:lpstr> Kafka Manages Data and Metadata Separately</vt:lpstr>
      <vt:lpstr>Inside the Apache Kafka Broker</vt:lpstr>
      <vt:lpstr>Kafka Request Types</vt:lpstr>
      <vt:lpstr>Produce Request</vt:lpstr>
      <vt:lpstr>Assign Record to Partition</vt:lpstr>
      <vt:lpstr>Assign Record to Partition</vt:lpstr>
      <vt:lpstr>Record Batching  </vt:lpstr>
      <vt:lpstr>Records Accumulated into Record Batches</vt:lpstr>
      <vt:lpstr>Records Accumulated into Record Batches</vt:lpstr>
      <vt:lpstr>Record Batches Drained into Produce Requests</vt:lpstr>
      <vt:lpstr>Record Batches Drained into Produce Requests</vt:lpstr>
      <vt:lpstr> Network Thread Adds Request to Queue </vt:lpstr>
      <vt:lpstr> Network Thread Adds Request to Queue</vt:lpstr>
      <vt:lpstr>PowerPoint Presentation</vt:lpstr>
      <vt:lpstr>I/O Thread Verifies and Stores the Batch  </vt:lpstr>
      <vt:lpstr> I/O Thread Verifies and Stores the Batch</vt:lpstr>
      <vt:lpstr>Page cache sometimes also called disk cache, replica of or snapshot of disk content, is kept in main memory</vt:lpstr>
      <vt:lpstr>Kafka Physical Storage</vt:lpstr>
      <vt:lpstr>Kafka Physical Storage</vt:lpstr>
      <vt:lpstr>PowerPoint Presentation</vt:lpstr>
      <vt:lpstr>Purgatory Holds Requests Until Replicated </vt:lpstr>
      <vt:lpstr>PowerPoint Presentation</vt:lpstr>
      <vt:lpstr>PowerPoint Presentation</vt:lpstr>
      <vt:lpstr>Response Added to Socket  </vt:lpstr>
      <vt:lpstr>Response Added to Socket </vt:lpstr>
      <vt:lpstr>PowerPoint Presentation</vt:lpstr>
      <vt:lpstr>The Fetch Request Consumer Side </vt:lpstr>
      <vt:lpstr>Fetch Request Work Flow</vt:lpstr>
      <vt:lpstr>Fetch Request Work Flow</vt:lpstr>
      <vt:lpstr>PowerPoint Presentation</vt:lpstr>
      <vt:lpstr>Data Plane: Replication Protocol  </vt:lpstr>
      <vt:lpstr> Data Plane: Replication Protocol </vt:lpstr>
      <vt:lpstr>Data Replication</vt:lpstr>
      <vt:lpstr>Leader, Follower, and In-Sync Replica (ISR) List </vt:lpstr>
      <vt:lpstr>Leader, Follower, and In-Sync Replica (ISR) List</vt:lpstr>
      <vt:lpstr>Leader Epoch  </vt:lpstr>
      <vt:lpstr>Leader Epoch</vt:lpstr>
      <vt:lpstr>PowerPoint Presentation</vt:lpstr>
      <vt:lpstr>Follower Fetch Request </vt:lpstr>
      <vt:lpstr>Follower Request</vt:lpstr>
      <vt:lpstr>PowerPoint Presentation</vt:lpstr>
      <vt:lpstr>Follower Fetch Response</vt:lpstr>
      <vt:lpstr>Follower Response</vt:lpstr>
      <vt:lpstr>PowerPoint Presentation</vt:lpstr>
      <vt:lpstr> Committing Partition offsets</vt:lpstr>
      <vt:lpstr>Committing Partition Offsets </vt:lpstr>
      <vt:lpstr>Advancing the Follower watermark</vt:lpstr>
      <vt:lpstr> Advancing the Follower High Watermark </vt:lpstr>
      <vt:lpstr>Handling Leader failure</vt:lpstr>
      <vt:lpstr>Handling Leader Failure </vt:lpstr>
      <vt:lpstr>Temporary Decreased High Watermark  </vt:lpstr>
      <vt:lpstr> Temporary Decreased High Watermark </vt:lpstr>
      <vt:lpstr>Partition Replica Reconciliation</vt:lpstr>
      <vt:lpstr>PowerPoint Presentation</vt:lpstr>
      <vt:lpstr>Fetch Response Informs Follower of Divergence  </vt:lpstr>
      <vt:lpstr>Fetch Response Informs Follower of Divergence  </vt:lpstr>
      <vt:lpstr>Follower Truncates Log to Match Leader Log  </vt:lpstr>
      <vt:lpstr>Follower Truncates Log to Match Leader Log</vt:lpstr>
      <vt:lpstr>Subsequent Fetch with Updated Offset and Epoch </vt:lpstr>
      <vt:lpstr>Subsequent Fetch with Updated Offset and Epoch </vt:lpstr>
      <vt:lpstr>Follower 102 Reconciled  </vt:lpstr>
      <vt:lpstr>Follower 102 Reconciled  </vt:lpstr>
      <vt:lpstr>Follower 102 Acknowledges New Records  </vt:lpstr>
      <vt:lpstr>Follower 102 Acknowledges New Records  </vt:lpstr>
      <vt:lpstr>Follower 101 Rejoins the Cluster  </vt:lpstr>
      <vt:lpstr> Follower 101 Rejoins the Cluster</vt:lpstr>
      <vt:lpstr>Handling Failed or Slow Followers  </vt:lpstr>
      <vt:lpstr>Handling Failed or Slow Followers  </vt:lpstr>
      <vt:lpstr>Partition Leader Balancing  </vt:lpstr>
      <vt:lpstr>Partition Leader Balancing  </vt:lpstr>
      <vt:lpstr> Control Plane </vt:lpstr>
      <vt:lpstr>PowerPoint Presentation</vt:lpstr>
      <vt:lpstr>Zoo Keeper Mode</vt:lpstr>
      <vt:lpstr>PowerPoint Presentation</vt:lpstr>
      <vt:lpstr>PowerPoint Presentation</vt:lpstr>
      <vt:lpstr>KRaft Mode </vt:lpstr>
      <vt:lpstr>PowerPoint Presentation</vt:lpstr>
      <vt:lpstr>PowerPoint Presentation</vt:lpstr>
      <vt:lpstr>Advantages</vt:lpstr>
      <vt:lpstr>Kraft Cluster Nodes Roles</vt:lpstr>
      <vt:lpstr>PowerPoint Presentation</vt:lpstr>
      <vt:lpstr>Kraft Mode</vt:lpstr>
      <vt:lpstr> KRaft Mode Controller  </vt:lpstr>
      <vt:lpstr>PowerPoint Presentation</vt:lpstr>
      <vt:lpstr>PowerPoint Presentation</vt:lpstr>
      <vt:lpstr> KRaft Cluster Metadata</vt:lpstr>
      <vt:lpstr>PowerPoint Presentation</vt:lpstr>
      <vt:lpstr>PowerPoint Presentation</vt:lpstr>
      <vt:lpstr>PowerPoint Presentation</vt:lpstr>
      <vt:lpstr>PowerPoint Presentation</vt:lpstr>
      <vt:lpstr>PowerPoint Presentation</vt:lpstr>
      <vt:lpstr> Leader Election –Vote Request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Subramanian Murugan</dc:creator>
  <cp:lastModifiedBy>Subramanian Murugan</cp:lastModifiedBy>
  <cp:revision>70</cp:revision>
  <dcterms:created xsi:type="dcterms:W3CDTF">2023-02-08T00:52:01Z</dcterms:created>
  <dcterms:modified xsi:type="dcterms:W3CDTF">2023-05-11T05:23:31Z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